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258" r:id="rId3"/>
    <p:sldId id="260" r:id="rId4"/>
    <p:sldId id="263" r:id="rId5"/>
    <p:sldId id="261" r:id="rId6"/>
    <p:sldId id="265" r:id="rId7"/>
    <p:sldId id="262" r:id="rId8"/>
    <p:sldId id="268" r:id="rId9"/>
    <p:sldId id="325" r:id="rId10"/>
    <p:sldId id="257" r:id="rId11"/>
    <p:sldId id="326" r:id="rId12"/>
    <p:sldId id="270" r:id="rId13"/>
    <p:sldId id="273" r:id="rId14"/>
    <p:sldId id="274" r:id="rId15"/>
    <p:sldId id="275" r:id="rId16"/>
    <p:sldId id="276" r:id="rId17"/>
    <p:sldId id="277" r:id="rId18"/>
    <p:sldId id="287" r:id="rId19"/>
    <p:sldId id="289" r:id="rId20"/>
    <p:sldId id="288" r:id="rId21"/>
    <p:sldId id="290" r:id="rId22"/>
    <p:sldId id="278" r:id="rId23"/>
    <p:sldId id="279" r:id="rId24"/>
    <p:sldId id="280" r:id="rId25"/>
    <p:sldId id="281" r:id="rId26"/>
    <p:sldId id="282" r:id="rId27"/>
    <p:sldId id="283" r:id="rId28"/>
    <p:sldId id="292" r:id="rId29"/>
    <p:sldId id="285" r:id="rId30"/>
    <p:sldId id="284" r:id="rId31"/>
    <p:sldId id="286" r:id="rId32"/>
    <p:sldId id="291" r:id="rId33"/>
    <p:sldId id="293" r:id="rId34"/>
    <p:sldId id="297" r:id="rId35"/>
    <p:sldId id="347" r:id="rId36"/>
    <p:sldId id="348" r:id="rId37"/>
    <p:sldId id="294" r:id="rId38"/>
    <p:sldId id="342" r:id="rId39"/>
    <p:sldId id="295" r:id="rId40"/>
    <p:sldId id="343" r:id="rId41"/>
    <p:sldId id="345" r:id="rId42"/>
    <p:sldId id="346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39" r:id="rId52"/>
    <p:sldId id="309" r:id="rId53"/>
    <p:sldId id="313" r:id="rId54"/>
    <p:sldId id="315" r:id="rId55"/>
    <p:sldId id="340" r:id="rId56"/>
    <p:sldId id="314" r:id="rId57"/>
    <p:sldId id="338" r:id="rId58"/>
    <p:sldId id="335" r:id="rId59"/>
    <p:sldId id="328" r:id="rId60"/>
    <p:sldId id="330" r:id="rId61"/>
    <p:sldId id="332" r:id="rId62"/>
    <p:sldId id="334" r:id="rId63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NPHAN Itsaraphun" initials="OI" lastIdx="2" clrIdx="0">
    <p:extLst>
      <p:ext uri="{19B8F6BF-5375-455C-9EA6-DF929625EA0E}">
        <p15:presenceInfo xmlns:p15="http://schemas.microsoft.com/office/powerpoint/2012/main" userId="S::Itsaraphun.ONPHAN@loccitane.com::81e16812-a0be-46c3-99ca-05d21245c7e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544" autoAdjust="0"/>
    <p:restoredTop sz="94249" autoAdjust="0"/>
  </p:normalViewPr>
  <p:slideViewPr>
    <p:cSldViewPr snapToGrid="0">
      <p:cViewPr varScale="1">
        <p:scale>
          <a:sx n="115" d="100"/>
          <a:sy n="115" d="100"/>
        </p:scale>
        <p:origin x="156" y="84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EBA13D-0F97-4739-9ADA-29EC59AD9BB8}" type="datetimeFigureOut">
              <a:rPr lang="th-TH" smtClean="0"/>
              <a:t>16/08/64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34A00A-3AD4-45F8-8E71-21B6A4BFEFB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5507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100" dirty="0">
                <a:latin typeface="+mn-lt"/>
                <a:cs typeface="FC Minimal" panose="020B0500040200020003" pitchFamily="34" charset="-34"/>
              </a:rPr>
              <a:t>6.1 แผนที่สังเขปแสดงที่ตั้งของสถานที่ผลิตและสิ่งปลูกสร้างบริเวณใกล้เคียง แสดงชื่อถนน และจุดสังเกตของสถานที่ขออนุญาต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77356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100" dirty="0">
                <a:latin typeface="+mn-lt"/>
                <a:cs typeface="FC Minimal" panose="020B0500040200020003" pitchFamily="34" charset="-34"/>
              </a:rPr>
              <a:t>6.1 แผนที่สังเขปแสดงที่ตั้งของสถานที่ผลิตและสิ่งปลูกสร้างบริเวณใกล้เคียง แสดงชื่อถนน และจุดสังเกตของสถานที่ขออนุญาต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63812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100" dirty="0">
                <a:latin typeface="+mn-lt"/>
                <a:cs typeface="FC Minimal" panose="020B0500040200020003" pitchFamily="34" charset="-34"/>
              </a:rPr>
              <a:t>6.1 แผนที่สังเขปแสดงที่ตั้งของสถานที่ผลิตและสิ่งปลูกสร้างบริเวณใกล้เคียง แสดงชื่อถนน และจุดสังเกตของสถานที่ขออนุญาต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15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91011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100" dirty="0">
                <a:latin typeface="+mn-lt"/>
                <a:cs typeface="FC Minimal" panose="020B0500040200020003" pitchFamily="34" charset="-34"/>
              </a:rPr>
              <a:t>6.1 แผนที่สังเขปแสดงที่ตั้งของสถานที่ผลิตและสิ่งปลูกสร้างบริเวณใกล้เคียง แสดงชื่อถนน และจุดสังเกตของสถานที่ขออนุญาต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16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620806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100" dirty="0">
                <a:latin typeface="+mn-lt"/>
                <a:cs typeface="FC Minimal" panose="020B0500040200020003" pitchFamily="34" charset="-34"/>
              </a:rPr>
              <a:t>6.1 แผนที่สังเขปแสดงที่ตั้งของสถานที่ผลิตและสิ่งปลูกสร้างบริเวณใกล้เคียง แสดงชื่อถนน และจุดสังเกตของสถานที่ขออนุญาต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17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018802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6.4 รูปด้ำนข้ำงอำคำรผลิต ต้องแสดงระยะและมำตรำส่วนให้ถูกต้อง แสดงชนิดของวัสดุที่ ใช้ในส่วนของฝำผนัง พื้น ประตู หน้ำต่ำง เพดำน และหลังคำ เป็นต้น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18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169342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100" dirty="0">
                <a:latin typeface="+mn-lt"/>
                <a:cs typeface="FC Minimal" panose="020B0500040200020003" pitchFamily="34" charset="-34"/>
              </a:rPr>
              <a:t>6.1 แผนที่สังเขปแสดงที่ตั้งของสถานที่ผลิตและสิ่งปลูกสร้างบริเวณใกล้เคียง แสดงชื่อถนน และจุดสังเกตของสถานที่ขออนุญาต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19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354582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6.4 รูปด้ำนข้ำงอำคำรผลิต ต้องแสดงระยะและมำตรำส่วนให้ถูกต้อง แสดงชนิดของวัสดุที่ ใช้ในส่วนของฝำผนัง พื้น ประตู หน้ำต่ำง เพดำน และหลังคำ เป็นต้น 6.5 รูปตัดอำคำร ต้องแสดงระยะและมำตรำส่วนให้ถูกต้อง แสดงกิ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20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82311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100" dirty="0">
                <a:latin typeface="+mn-lt"/>
                <a:cs typeface="FC Minimal" panose="020B0500040200020003" pitchFamily="34" charset="-34"/>
              </a:rPr>
              <a:t>6.1 แผนที่สังเขปแสดงที่ตั้งของสถานที่ผลิตและสิ่งปลูกสร้างบริเวณใกล้เคียง แสดงชื่อถนน และจุดสังเกตของสถานที่ขออนุญาต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21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220695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100" dirty="0">
                <a:latin typeface="+mn-lt"/>
                <a:cs typeface="FC Minimal" panose="020B0500040200020003" pitchFamily="34" charset="-34"/>
              </a:rPr>
              <a:t>6.1 แผนที่สังเขปแสดงที่ตั้งของสถานที่ผลิตและสิ่งปลูกสร้างบริเวณใกล้เคียง แสดงชื่อถนน และจุดสังเกตของสถานที่ขออนุญาต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22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235786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100" dirty="0">
                <a:latin typeface="+mn-lt"/>
                <a:cs typeface="FC Minimal" panose="020B0500040200020003" pitchFamily="34" charset="-34"/>
              </a:rPr>
              <a:t>6.1 แผนที่สังเขปแสดงที่ตั้งของสถานที่ผลิตและสิ่งปลูกสร้างบริเวณใกล้เคียง แสดงชื่อถนน และจุดสังเกตของสถานที่ขออนุญาต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23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08761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6.2 แผนผังแสดงตำแหน่งพร้อมประโยชน์ใช้สอยของอาคารต่างๆ ในบริเวณที่ตั้งของสถานที่ผลิต และบริเวณใกล้เคียงโดยรอบ รวมทั้งระบบการบำบัดน้ำเสียหรือน้ำทิ้ง และบ่อบาดาล (ถ้ำมี)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789667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100" dirty="0">
                <a:latin typeface="+mn-lt"/>
                <a:cs typeface="FC Minimal" panose="020B0500040200020003" pitchFamily="34" charset="-34"/>
              </a:rPr>
              <a:t>6.1 แผนที่สังเขปแสดงที่ตั้งของสถานที่ผลิตและสิ่งปลูกสร้างบริเวณใกล้เคียง แสดงชื่อถนน และจุดสังเกตของสถานที่ขออนุญาต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24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573870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25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36601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100" dirty="0">
                <a:latin typeface="+mn-lt"/>
                <a:cs typeface="FC Minimal" panose="020B0500040200020003" pitchFamily="34" charset="-34"/>
              </a:rPr>
              <a:t>6.1 แผนที่สังเขปแสดงที่ตั้งของสถานที่ผลิตและสิ่งปลูกสร้างบริเวณใกล้เคียง แสดงชื่อถนน และจุดสังเกตของสถานที่ขออนุญาต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26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416252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100" dirty="0">
                <a:latin typeface="+mn-lt"/>
                <a:cs typeface="FC Minimal" panose="020B0500040200020003" pitchFamily="34" charset="-34"/>
              </a:rPr>
              <a:t>6.1 แผนที่สังเขปแสดงที่ตั้งของสถานที่ผลิตและสิ่งปลูกสร้างบริเวณใกล้เคียง แสดงชื่อถนน และจุดสังเกตของสถานที่ขออนุญาต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27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24034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100" dirty="0">
                <a:latin typeface="+mn-lt"/>
                <a:cs typeface="FC Minimal" panose="020B0500040200020003" pitchFamily="34" charset="-34"/>
              </a:rPr>
              <a:t>6.1 แผนที่สังเขปแสดงที่ตั้งของสถานที่ผลิตและสิ่งปลูกสร้างบริเวณใกล้เคียง แสดงชื่อถนน และจุดสังเกตของสถานที่ขออนุญาต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28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110095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100" dirty="0">
                <a:latin typeface="+mn-lt"/>
                <a:cs typeface="FC Minimal" panose="020B0500040200020003" pitchFamily="34" charset="-34"/>
              </a:rPr>
              <a:t>6.1 แผนที่สังเขปแสดงที่ตั้งของสถานที่ผลิตและสิ่งปลูกสร้างบริเวณใกล้เคียง แสดงชื่อถนน และจุดสังเกตของสถานที่ขออนุญาต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29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101462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100" dirty="0">
                <a:latin typeface="+mn-lt"/>
                <a:cs typeface="FC Minimal" panose="020B0500040200020003" pitchFamily="34" charset="-34"/>
              </a:rPr>
              <a:t>6.1 แผนที่สังเขปแสดงที่ตั้งของสถานที่ผลิตและสิ่งปลูกสร้างบริเวณใกล้เคียง แสดงชื่อถนน และจุดสังเกตของสถานที่ขออนุญาต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30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464092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100" dirty="0">
                <a:latin typeface="+mn-lt"/>
                <a:cs typeface="FC Minimal" panose="020B0500040200020003" pitchFamily="34" charset="-34"/>
              </a:rPr>
              <a:t>6.1 แผนที่สังเขปแสดงที่ตั้งของสถานที่ผลิตและสิ่งปลูกสร้างบริเวณใกล้เคียง แสดงชื่อถนน และจุดสังเกตของสถานที่ขออนุญาต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31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577823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100" dirty="0">
                <a:latin typeface="+mn-lt"/>
                <a:cs typeface="FC Minimal" panose="020B0500040200020003" pitchFamily="34" charset="-34"/>
              </a:rPr>
              <a:t>6.1 แผนที่สังเขปแสดงที่ตั้งของสถานที่ผลิตและสิ่งปลูกสร้างบริเวณใกล้เคียง แสดงชื่อถนน และจุดสังเกตของสถานที่ขออนุญาต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32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818333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100" dirty="0">
                <a:latin typeface="+mn-lt"/>
                <a:cs typeface="FC Minimal" panose="020B0500040200020003" pitchFamily="34" charset="-34"/>
              </a:rPr>
              <a:t>6.1 แผนที่สังเขปแสดงที่ตั้งของสถานที่ผลิตและสิ่งปลูกสร้างบริเวณใกล้เคียง แสดงชื่อถนน และจุดสังเกตของสถานที่ขออนุญาต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33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55925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6.3 รูปด้านหน้ำอำคำรผลิต ต้องแสดงระยะและมำตรำส่วนให้ถูกต้อง แสดงชนิดของวัสดุที่ ใช้ในส่วนของฝำผนัง พื้น ประตู หน้ำต่ำง เพดำน และหลังคำ เป็นต้น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431130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100" dirty="0">
                <a:latin typeface="+mn-lt"/>
                <a:cs typeface="FC Minimal" panose="020B0500040200020003" pitchFamily="34" charset="-34"/>
              </a:rPr>
              <a:t>6.1 แผนที่สังเขปแสดงที่ตั้งของสถานที่ผลิตและสิ่งปลูกสร้างบริเวณใกล้เคียง แสดงชื่อถนน และจุดสังเกตของสถานที่ขออนุญาต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34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18084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100" dirty="0">
                <a:latin typeface="+mn-lt"/>
                <a:cs typeface="FC Minimal" panose="020B0500040200020003" pitchFamily="34" charset="-34"/>
              </a:rPr>
              <a:t>6.1 แผนที่สังเขปแสดงที่ตั้งของสถานที่ผลิตและสิ่งปลูกสร้างบริเวณใกล้เคียง แสดงชื่อถนน และจุดสังเกตของสถานที่ขออนุญาต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35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390628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100" dirty="0">
                <a:latin typeface="+mn-lt"/>
                <a:cs typeface="FC Minimal" panose="020B0500040200020003" pitchFamily="34" charset="-34"/>
              </a:rPr>
              <a:t>6.1 แผนที่สังเขปแสดงที่ตั้งของสถานที่ผลิตและสิ่งปลูกสร้างบริเวณใกล้เคียง แสดงชื่อถนน และจุดสังเกตของสถานที่ขออนุญาต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36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776108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100" dirty="0">
                <a:latin typeface="+mn-lt"/>
                <a:cs typeface="FC Minimal" panose="020B0500040200020003" pitchFamily="34" charset="-34"/>
              </a:rPr>
              <a:t>6.1 แผนที่สังเขปแสดงที่ตั้งของสถานที่ผลิตและสิ่งปลูกสร้างบริเวณใกล้เคียง แสดงชื่อถนน และจุดสังเกตของสถานที่ขออนุญาต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37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166461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100" dirty="0">
                <a:latin typeface="+mn-lt"/>
                <a:cs typeface="FC Minimal" panose="020B0500040200020003" pitchFamily="34" charset="-34"/>
              </a:rPr>
              <a:t>6.1 แผนที่สังเขปแสดงที่ตั้งของสถานที่ผลิตและสิ่งปลูกสร้างบริเวณใกล้เคียง แสดงชื่อถนน และจุดสังเกตของสถานที่ขออนุญาต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38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619764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100" dirty="0">
                <a:latin typeface="+mn-lt"/>
                <a:cs typeface="FC Minimal" panose="020B0500040200020003" pitchFamily="34" charset="-34"/>
              </a:rPr>
              <a:t>6.1 แผนที่สังเขปแสดงที่ตั้งของสถานที่ผลิตและสิ่งปลูกสร้างบริเวณใกล้เคียง แสดงชื่อถนน และจุดสังเกตของสถานที่ขออนุญาต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39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016301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100" dirty="0">
                <a:latin typeface="+mn-lt"/>
                <a:cs typeface="FC Minimal" panose="020B0500040200020003" pitchFamily="34" charset="-34"/>
              </a:rPr>
              <a:t>6.1 แผนที่สังเขปแสดงที่ตั้งของสถานที่ผลิตและสิ่งปลูกสร้างบริเวณใกล้เคียง แสดงชื่อถนน และจุดสังเกตของสถานที่ขออนุญาต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40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183153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100" dirty="0">
                <a:latin typeface="+mn-lt"/>
                <a:cs typeface="FC Minimal" panose="020B0500040200020003" pitchFamily="34" charset="-34"/>
              </a:rPr>
              <a:t>6.1 แผนที่สังเขปแสดงที่ตั้งของสถานที่ผลิตและสิ่งปลูกสร้างบริเวณใกล้เคียง แสดงชื่อถนน และจุดสังเกตของสถานที่ขออนุญาต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41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206403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100" dirty="0">
                <a:latin typeface="+mn-lt"/>
                <a:cs typeface="FC Minimal" panose="020B0500040200020003" pitchFamily="34" charset="-34"/>
              </a:rPr>
              <a:t>6.1 แผนที่สังเขปแสดงที่ตั้งของสถานที่ผลิตและสิ่งปลูกสร้างบริเวณใกล้เคียง แสดงชื่อถนน และจุดสังเกตของสถานที่ขออนุญาต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42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6866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100" dirty="0">
                <a:latin typeface="+mn-lt"/>
                <a:cs typeface="FC Minimal" panose="020B0500040200020003" pitchFamily="34" charset="-34"/>
              </a:rPr>
              <a:t>6.1 แผนที่สังเขปแสดงที่ตั้งของสถานที่ผลิตและสิ่งปลูกสร้างบริเวณใกล้เคียง แสดงชื่อถนน และจุดสังเกตของสถานที่ขออนุญาต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43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1877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6.4 รูปด้ำนข้ำงอำคำรผลิต ต้องแสดงระยะและมำตรำส่วนให้ถูกต้อง แสดงชนิดของวัสดุที่ ใช้ในส่วนของฝำผนัง พื้น ประตู หน้ำต่ำง เพดำน และหลังคำ เป็นต้น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713752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100" dirty="0">
                <a:latin typeface="+mn-lt"/>
                <a:cs typeface="FC Minimal" panose="020B0500040200020003" pitchFamily="34" charset="-34"/>
              </a:rPr>
              <a:t>6.1 แผนที่สังเขปแสดงที่ตั้งของสถานที่ผลิตและสิ่งปลูกสร้างบริเวณใกล้เคียง แสดงชื่อถนน และจุดสังเกตของสถานที่ขออนุญาต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44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8284429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100" dirty="0">
                <a:latin typeface="+mn-lt"/>
                <a:cs typeface="FC Minimal" panose="020B0500040200020003" pitchFamily="34" charset="-34"/>
              </a:rPr>
              <a:t>6.1 แผนที่สังเขปแสดงที่ตั้งของสถานที่ผลิตและสิ่งปลูกสร้างบริเวณใกล้เคียง แสดงชื่อถนน และจุดสังเกตของสถานที่ขออนุญาต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45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091840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100" dirty="0">
                <a:latin typeface="+mn-lt"/>
                <a:cs typeface="FC Minimal" panose="020B0500040200020003" pitchFamily="34" charset="-34"/>
              </a:rPr>
              <a:t>6.1 แผนที่สังเขปแสดงที่ตั้งของสถานที่ผลิตและสิ่งปลูกสร้างบริเวณใกล้เคียง แสดงชื่อถนน และจุดสังเกตของสถานที่ขออนุญาต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46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050241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100" dirty="0">
                <a:latin typeface="+mn-lt"/>
                <a:cs typeface="FC Minimal" panose="020B0500040200020003" pitchFamily="34" charset="-34"/>
              </a:rPr>
              <a:t>6.1 แผนที่สังเขปแสดงที่ตั้งของสถานที่ผลิตและสิ่งปลูกสร้างบริเวณใกล้เคียง แสดงชื่อถนน และจุดสังเกตของสถานที่ขออนุญาต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47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043967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100" dirty="0">
                <a:latin typeface="+mn-lt"/>
                <a:cs typeface="FC Minimal" panose="020B0500040200020003" pitchFamily="34" charset="-34"/>
              </a:rPr>
              <a:t>6.1 แผนที่สังเขปแสดงที่ตั้งของสถานที่ผลิตและสิ่งปลูกสร้างบริเวณใกล้เคียง แสดงชื่อถนน และจุดสังเกตของสถานที่ขออนุญาต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48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2894396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100" dirty="0">
                <a:latin typeface="+mn-lt"/>
                <a:cs typeface="FC Minimal" panose="020B0500040200020003" pitchFamily="34" charset="-34"/>
              </a:rPr>
              <a:t>6.1 แผนที่สังเขปแสดงที่ตั้งของสถานที่ผลิตและสิ่งปลูกสร้างบริเวณใกล้เคียง แสดงชื่อถนน และจุดสังเกตของสถานที่ขออนุญาต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49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7825537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100" dirty="0">
                <a:latin typeface="+mn-lt"/>
                <a:cs typeface="FC Minimal" panose="020B0500040200020003" pitchFamily="34" charset="-34"/>
              </a:rPr>
              <a:t>6.1 แผนที่สังเขปแสดงที่ตั้งของสถานที่ผลิตและสิ่งปลูกสร้างบริเวณใกล้เคียง แสดงชื่อถนน และจุดสังเกตของสถานที่ขออนุญาต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50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3271467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100" dirty="0">
                <a:latin typeface="+mn-lt"/>
                <a:cs typeface="FC Minimal" panose="020B0500040200020003" pitchFamily="34" charset="-34"/>
              </a:rPr>
              <a:t>6.1 แผนที่สังเขปแสดงที่ตั้งของสถานที่ผลิตและสิ่งปลูกสร้างบริเวณใกล้เคียง แสดงชื่อถนน และจุดสังเกตของสถานที่ขออนุญาต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51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8402068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100" dirty="0">
                <a:latin typeface="+mn-lt"/>
                <a:cs typeface="FC Minimal" panose="020B0500040200020003" pitchFamily="34" charset="-34"/>
              </a:rPr>
              <a:t>6.1 แผนที่สังเขปแสดงที่ตั้งของสถานที่ผลิตและสิ่งปลูกสร้างบริเวณใกล้เคียง แสดงชื่อถนน และจุดสังเกตของสถานที่ขออนุญาต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52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9721361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100" dirty="0">
                <a:latin typeface="+mn-lt"/>
                <a:cs typeface="FC Minimal" panose="020B0500040200020003" pitchFamily="34" charset="-34"/>
              </a:rPr>
              <a:t>6.1 แผนที่สังเขปแสดงที่ตั้งของสถานที่ผลิตและสิ่งปลูกสร้างบริเวณใกล้เคียง แสดงชื่อถนน และจุดสังเกตของสถานที่ขออนุญาต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53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29952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6.4 รูปด้ำนข้ำงอำคำรผลิต ต้องแสดงระยะและมำตรำส่วนให้ถูกต้อง แสดงชนิดของวัสดุที่ ใช้ในส่วนของฝำผนัง พื้น ประตู หน้ำต่ำง เพดำน และหลังคำ เป็นต้น 6.5 รูปตัดอำคำร ต้องแสดงระยะและมำตรำส่วนให้ถูกต้อง แสดงกิ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3006709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100" dirty="0">
                <a:latin typeface="+mn-lt"/>
                <a:cs typeface="FC Minimal" panose="020B0500040200020003" pitchFamily="34" charset="-34"/>
              </a:rPr>
              <a:t>6.1 แผนที่สังเขปแสดงที่ตั้งของสถานที่ผลิตและสิ่งปลูกสร้างบริเวณใกล้เคียง แสดงชื่อถนน และจุดสังเกตของสถานที่ขออนุญาต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54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3674347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100" dirty="0">
                <a:latin typeface="+mn-lt"/>
                <a:cs typeface="FC Minimal" panose="020B0500040200020003" pitchFamily="34" charset="-34"/>
              </a:rPr>
              <a:t>6.1 แผนที่สังเขปแสดงที่ตั้งของสถานที่ผลิตและสิ่งปลูกสร้างบริเวณใกล้เคียง แสดงชื่อถนน และจุดสังเกตของสถานที่ขออนุญาต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55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2309454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100" dirty="0">
                <a:latin typeface="+mn-lt"/>
                <a:cs typeface="FC Minimal" panose="020B0500040200020003" pitchFamily="34" charset="-34"/>
              </a:rPr>
              <a:t>6.1 แผนที่สังเขปแสดงที่ตั้งของสถานที่ผลิตและสิ่งปลูกสร้างบริเวณใกล้เคียง แสดงชื่อถนน และจุดสังเกตของสถานที่ขออนุญาต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56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1206102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100" dirty="0">
                <a:latin typeface="+mn-lt"/>
                <a:cs typeface="FC Minimal" panose="020B0500040200020003" pitchFamily="34" charset="-34"/>
              </a:rPr>
              <a:t>6.1 แผนที่สังเขปแสดงที่ตั้งของสถานที่ผลิตและสิ่งปลูกสร้างบริเวณใกล้เคียง แสดงชื่อถนน และจุดสังเกตของสถานที่ขออนุญาต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60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1531826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100" dirty="0">
                <a:latin typeface="+mn-lt"/>
                <a:cs typeface="FC Minimal" panose="020B0500040200020003" pitchFamily="34" charset="-34"/>
              </a:rPr>
              <a:t>6.1 แผนที่สังเขปแสดงที่ตั้งของสถานที่ผลิตและสิ่งปลูกสร้างบริเวณใกล้เคียง แสดงชื่อถนน และจุดสังเกตของสถานที่ขออนุญาต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61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9867444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100" dirty="0">
                <a:latin typeface="+mn-lt"/>
                <a:cs typeface="FC Minimal" panose="020B0500040200020003" pitchFamily="34" charset="-34"/>
              </a:rPr>
              <a:t>6.1 แผนที่สังเขปแสดงที่ตั้งของสถานที่ผลิตและสิ่งปลูกสร้างบริเวณใกล้เคียง แสดงชื่อถนน และจุดสังเกตของสถานที่ขออนุญาต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62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29070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6.5 รูปตัดอำคำร ต้องแสดงระยะและมำตรำส่วนให้ถูกต้อง แสดงกิจกรรมหรือวัตถุประสงค์ กำรใช้ห้องหรือบริเวณผลิตและแสดงต ำแหน่งบันไดหรือลิฟต์(กรณีอำคำรชั้นเดียวไม่ต้องแสดงรูปตัด)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27885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6.6 แบบแปลนพื้นทุกชั้น (ทั้งที่ใช้และไม่ใช้ในกำรผลิต) ต้องแสดงระยะและมำตรำส่วนให้ถูกต้อง โดยแสดงสัญลักษณ์ เช่น ผนัง ประตู หน้ำต่ำง ลิฟท์ บันได เส้นทำงเข้ำ-ออกพนักงำน, ทำงเข้ำวัตถุดิบและบรรจุภัณฑ์ และทำงออกผลิตภัณฑ์รวมทั้งแสดงรำยละเอียดเพิ่มเติม ดังนี้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04840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6.6 แบบแปลนพื้นทุกชั้น (ทั้งที่ใช้และไม่ใช้ในการผลิต) ต้องแสดงระยะและมาตราส่วนให้ถูกต้อง โดยแสดงสัญลักษณ์ เช่น ผนัง ประตู หน้าต่าง ลิฟท์ บันได เส้นทางเข้า-ออกพนักงาน, ทางเข้าวัตถุดิบและบรรจุภัณฑ์ และทางออกผลิตภัณฑ์รวมทั้งแสดงรายละเอียดเพิ่มเติม ดังนี้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41815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100" dirty="0">
                <a:latin typeface="+mn-lt"/>
                <a:cs typeface="FC Minimal" panose="020B0500040200020003" pitchFamily="34" charset="-34"/>
              </a:rPr>
              <a:t>6.1 แผนที่สังเขปแสดงที่ตั้งของสถานที่ผลิตและสิ่งปลูกสร้างบริเวณใกล้เคียง แสดงชื่อถนน และจุดสังเกตของสถานที่ขออนุญาต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4A00A-3AD4-45F8-8E71-21B6A4BFEFB4}" type="slidenum">
              <a:rPr lang="th-TH" smtClean="0"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66323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AFD0B-39D6-4CEF-855B-ADBCE2DB0F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ADFF2D-4876-46CA-8F95-91292AF15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E460C-6729-41F1-B175-C8AB68224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407A-075C-4C51-AD85-4BDE8C341E43}" type="datetimeFigureOut">
              <a:rPr lang="th-TH" smtClean="0"/>
              <a:t>16/08/64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47F51-A0AC-463F-B2F9-3DDC41D29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092B6-16E4-4DB9-80F6-2AECADCA9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191EB-9A85-4DC8-98D7-A16C25222CB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82030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E6D07-4123-45CE-B739-CE444FCA3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909993-2F94-4FB3-B8E9-301C86DA63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90F3D-4975-4124-9385-57F40E30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407A-075C-4C51-AD85-4BDE8C341E43}" type="datetimeFigureOut">
              <a:rPr lang="th-TH" smtClean="0"/>
              <a:t>16/08/64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6CD9F-459C-4340-8436-802502616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B28FD-F3E3-44EB-A4D9-7C3C809B4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191EB-9A85-4DC8-98D7-A16C25222CB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83420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F8A151-CFCA-4FFB-85C5-733A4D59BB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C625D-93E5-474C-BC18-402D4D6C9D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ADC8A-A280-4E2D-815B-9252851C3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407A-075C-4C51-AD85-4BDE8C341E43}" type="datetimeFigureOut">
              <a:rPr lang="th-TH" smtClean="0"/>
              <a:t>16/08/64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60E1D6-3F8C-4DA9-8325-FE67BD66F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AE26-50D5-45D3-A5CA-8EE916E5C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191EB-9A85-4DC8-98D7-A16C25222CB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17609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4FE17-7411-4431-AFCE-EECBD402B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664D0-3F91-4CDA-A24A-1D5C66468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07A2C-3789-41A7-963D-ADE69CA5D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407A-075C-4C51-AD85-4BDE8C341E43}" type="datetimeFigureOut">
              <a:rPr lang="th-TH" smtClean="0"/>
              <a:t>16/08/64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16174-B08C-46AF-9BF0-ABA0FD2A8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2B6F5-89A8-4BD5-A43A-960987152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191EB-9A85-4DC8-98D7-A16C25222CB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14101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43984-23E5-47D1-A2DA-624820C94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1F08CE-AC86-4C7E-9963-C7BCF74AE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97B2A0-4A2F-4EB0-9E9B-F0D3C555C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407A-075C-4C51-AD85-4BDE8C341E43}" type="datetimeFigureOut">
              <a:rPr lang="th-TH" smtClean="0"/>
              <a:t>16/08/64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9D027-7B83-42C3-9E91-E860DC223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ADCA5-4B84-4907-AA3D-6436DA147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191EB-9A85-4DC8-98D7-A16C25222CB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84679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77C2F-1018-45C0-BB90-A56E0430D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91849-219B-4C90-85D0-2509970789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D12A32-1A76-4D51-8DFC-8C4E61B1D7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04F009-EDD9-4C83-8047-D3AD07549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407A-075C-4C51-AD85-4BDE8C341E43}" type="datetimeFigureOut">
              <a:rPr lang="th-TH" smtClean="0"/>
              <a:t>16/08/64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8524F2-6B2D-45A8-8D26-7864480A7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CD6C6F-FDC6-42CD-BDDC-A976DBC83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191EB-9A85-4DC8-98D7-A16C25222CB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34594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11B9E-7CE7-4A20-ABB9-0601AF077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4B96F-9DFA-456B-969E-E5490A7FD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91DA80-04E2-4B7A-AB2C-1E99426062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A4EF0F-97E0-482F-AA93-1575BC066C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8C2254-40E7-430D-9EE6-F2BAE89E3D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CC6F4C-DB7D-445D-B3A7-3B537429F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407A-075C-4C51-AD85-4BDE8C341E43}" type="datetimeFigureOut">
              <a:rPr lang="th-TH" smtClean="0"/>
              <a:t>16/08/64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C675DB-CB54-4B51-ADB3-711A1A8AF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8ACB0A-4E3E-4792-A9A2-72BA188C3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191EB-9A85-4DC8-98D7-A16C25222CB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0446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4E503-6537-4B60-AF1D-B9777818E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3B7A61-7A33-4DF0-9C21-964BBF0F1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407A-075C-4C51-AD85-4BDE8C341E43}" type="datetimeFigureOut">
              <a:rPr lang="th-TH" smtClean="0"/>
              <a:t>16/08/64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1347DC-BF62-434A-A2C6-9FD8A5B19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976C0D-59EF-4004-9D99-9AEA4BC3A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191EB-9A85-4DC8-98D7-A16C25222CB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70897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81B902-5E6F-4A34-9A42-67FE2B43B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407A-075C-4C51-AD85-4BDE8C341E43}" type="datetimeFigureOut">
              <a:rPr lang="th-TH" smtClean="0"/>
              <a:t>16/08/64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836983-55B3-40D1-BD37-862841342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B4C96C-6A48-4560-A249-D50E3800A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191EB-9A85-4DC8-98D7-A16C25222CB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3854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E8022-7DAC-4D73-A60B-61D2D5973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CA7B7-528A-4201-B00D-1372474F7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F41E6-2DD6-46D0-B682-A9B6621240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DB2970-B3DA-402A-B213-8737519F3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407A-075C-4C51-AD85-4BDE8C341E43}" type="datetimeFigureOut">
              <a:rPr lang="th-TH" smtClean="0"/>
              <a:t>16/08/64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AB7A44-38C0-4A02-BE25-47686F0E6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73B3AF-1692-4B8F-8C32-2B0B39877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191EB-9A85-4DC8-98D7-A16C25222CB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4795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76D9F-769A-4773-BC46-1DD9518A1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2B40D9-DD65-4FDC-A3B9-C604A597AD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D817DC-9094-466F-882A-00EBA2CA11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86EAE4-E8CE-4156-9FD3-BA3AA21EE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407A-075C-4C51-AD85-4BDE8C341E43}" type="datetimeFigureOut">
              <a:rPr lang="th-TH" smtClean="0"/>
              <a:t>16/08/64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1AE69E-E032-4748-B2FE-3333D7E4A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A4E902-5D80-4A94-84F8-C1D729610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191EB-9A85-4DC8-98D7-A16C25222CB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00039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8EC47D-8A73-4454-AD1C-DEF1FAD1A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AB892-6A36-405B-864A-121446C21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30901-3BD5-4BB0-8A74-5CEABEAE92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4407A-075C-4C51-AD85-4BDE8C341E43}" type="datetimeFigureOut">
              <a:rPr lang="th-TH" smtClean="0"/>
              <a:t>16/08/64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5147C-218E-4AC0-AF45-3261742491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EDCB12-09A0-41DE-BDD6-70A7C9C761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191EB-9A85-4DC8-98D7-A16C25222CB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86589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62.jpg"/><Relationship Id="rId7" Type="http://schemas.openxmlformats.org/officeDocument/2006/relationships/image" Target="../media/image66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Relationship Id="rId9" Type="http://schemas.openxmlformats.org/officeDocument/2006/relationships/image" Target="../media/image68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CD7A1547-1649-448A-9034-D1139E0CB537}"/>
              </a:ext>
            </a:extLst>
          </p:cNvPr>
          <p:cNvSpPr/>
          <p:nvPr/>
        </p:nvSpPr>
        <p:spPr>
          <a:xfrm>
            <a:off x="4405474" y="4505436"/>
            <a:ext cx="6141492" cy="1989387"/>
          </a:xfrm>
          <a:custGeom>
            <a:avLst/>
            <a:gdLst>
              <a:gd name="connsiteX0" fmla="*/ 0 w 6141492"/>
              <a:gd name="connsiteY0" fmla="*/ 40944 h 2169994"/>
              <a:gd name="connsiteX1" fmla="*/ 4572000 w 6141492"/>
              <a:gd name="connsiteY1" fmla="*/ 0 h 2169994"/>
              <a:gd name="connsiteX2" fmla="*/ 6114197 w 6141492"/>
              <a:gd name="connsiteY2" fmla="*/ 2047165 h 2169994"/>
              <a:gd name="connsiteX3" fmla="*/ 6141492 w 6141492"/>
              <a:gd name="connsiteY3" fmla="*/ 2169994 h 2169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41492" h="2169994">
                <a:moveTo>
                  <a:pt x="0" y="40944"/>
                </a:moveTo>
                <a:lnTo>
                  <a:pt x="4572000" y="0"/>
                </a:lnTo>
                <a:lnTo>
                  <a:pt x="6114197" y="2047165"/>
                </a:lnTo>
                <a:lnTo>
                  <a:pt x="6141492" y="2169994"/>
                </a:ln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800" spc="30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98E7A29C-BBD8-4C4B-B65F-0434ED49EFD6}"/>
              </a:ext>
            </a:extLst>
          </p:cNvPr>
          <p:cNvSpPr/>
          <p:nvPr/>
        </p:nvSpPr>
        <p:spPr>
          <a:xfrm>
            <a:off x="1100328" y="1109478"/>
            <a:ext cx="306441" cy="5409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800" spc="30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0D45DE54-BB4B-4365-9544-2F4DC0CCC62F}"/>
              </a:ext>
            </a:extLst>
          </p:cNvPr>
          <p:cNvSpPr/>
          <p:nvPr/>
        </p:nvSpPr>
        <p:spPr>
          <a:xfrm>
            <a:off x="10850711" y="1127067"/>
            <a:ext cx="285849" cy="53951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800" spc="30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9BC7B64-2547-4674-B0B9-BEDD097FB929}"/>
              </a:ext>
            </a:extLst>
          </p:cNvPr>
          <p:cNvGrpSpPr/>
          <p:nvPr/>
        </p:nvGrpSpPr>
        <p:grpSpPr>
          <a:xfrm>
            <a:off x="1005605" y="1268759"/>
            <a:ext cx="10202963" cy="5050155"/>
            <a:chOff x="1005605" y="1052738"/>
            <a:chExt cx="10202963" cy="5113458"/>
          </a:xfrm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797541C0-3C78-4F10-B43F-9467EC73F950}"/>
                </a:ext>
              </a:extLst>
            </p:cNvPr>
            <p:cNvCxnSpPr/>
            <p:nvPr/>
          </p:nvCxnSpPr>
          <p:spPr>
            <a:xfrm>
              <a:off x="1100328" y="5774468"/>
              <a:ext cx="9989657" cy="0"/>
            </a:xfrm>
            <a:prstGeom prst="line">
              <a:avLst/>
            </a:prstGeom>
            <a:ln w="1270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B6D6657-8E33-4C54-9553-0D6A16917430}"/>
                </a:ext>
              </a:extLst>
            </p:cNvPr>
            <p:cNvSpPr/>
            <p:nvPr/>
          </p:nvSpPr>
          <p:spPr>
            <a:xfrm rot="21448126">
              <a:off x="5251926" y="4893162"/>
              <a:ext cx="3330054" cy="968034"/>
            </a:xfrm>
            <a:custGeom>
              <a:avLst/>
              <a:gdLst>
                <a:gd name="connsiteX0" fmla="*/ 0 w 3330053"/>
                <a:gd name="connsiteY0" fmla="*/ 859809 h 955343"/>
                <a:gd name="connsiteX1" fmla="*/ 696035 w 3330053"/>
                <a:gd name="connsiteY1" fmla="*/ 0 h 955343"/>
                <a:gd name="connsiteX2" fmla="*/ 2620370 w 3330053"/>
                <a:gd name="connsiteY2" fmla="*/ 54591 h 955343"/>
                <a:gd name="connsiteX3" fmla="*/ 3289110 w 3330053"/>
                <a:gd name="connsiteY3" fmla="*/ 928047 h 955343"/>
                <a:gd name="connsiteX4" fmla="*/ 3330053 w 3330053"/>
                <a:gd name="connsiteY4" fmla="*/ 955343 h 955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0053" h="955343">
                  <a:moveTo>
                    <a:pt x="0" y="859809"/>
                  </a:moveTo>
                  <a:lnTo>
                    <a:pt x="696035" y="0"/>
                  </a:lnTo>
                  <a:lnTo>
                    <a:pt x="2620370" y="54591"/>
                  </a:lnTo>
                  <a:lnTo>
                    <a:pt x="3289110" y="928047"/>
                  </a:lnTo>
                  <a:lnTo>
                    <a:pt x="3330053" y="955343"/>
                  </a:lnTo>
                </a:path>
              </a:pathLst>
            </a:custGeom>
            <a:noFill/>
            <a:ln w="7620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 spc="30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latin typeface="FC Minimal" panose="020B0500040200020003" pitchFamily="34" charset="-34"/>
                <a:cs typeface="FC Minimal" panose="020B0500040200020003" pitchFamily="34" charset="-34"/>
              </a:endParaRPr>
            </a:p>
          </p:txBody>
        </p: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D1120C5A-9468-4945-B949-BEFB82D8EB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12647" y="1433672"/>
              <a:ext cx="0" cy="4040646"/>
            </a:xfrm>
            <a:prstGeom prst="line">
              <a:avLst/>
            </a:prstGeom>
            <a:ln w="762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8D1A3E16-B952-4454-AAF0-A663D21FEBDC}"/>
                </a:ext>
              </a:extLst>
            </p:cNvPr>
            <p:cNvCxnSpPr/>
            <p:nvPr/>
          </p:nvCxnSpPr>
          <p:spPr>
            <a:xfrm>
              <a:off x="1100328" y="6014621"/>
              <a:ext cx="9989657" cy="0"/>
            </a:xfrm>
            <a:prstGeom prst="line">
              <a:avLst/>
            </a:prstGeom>
            <a:ln w="1270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10B030D1-384E-4EC8-A2DD-504B0DD8047C}"/>
                </a:ext>
              </a:extLst>
            </p:cNvPr>
            <p:cNvSpPr txBox="1"/>
            <p:nvPr/>
          </p:nvSpPr>
          <p:spPr>
            <a:xfrm rot="5400000">
              <a:off x="561323" y="5261450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1800" spc="300" dirty="0">
                  <a:solidFill>
                    <a:schemeClr val="bg1"/>
                  </a:solidFill>
                  <a:latin typeface="FC Minimal" panose="020B0500040200020003" pitchFamily="34" charset="-34"/>
                  <a:ea typeface="Tahoma" panose="020B0604030504040204" pitchFamily="34" charset="0"/>
                  <a:cs typeface="FC Minimal" panose="020B0500040200020003" pitchFamily="34" charset="-34"/>
                </a:rPr>
                <a:t>กระบี่</a:t>
              </a:r>
            </a:p>
          </p:txBody>
        </p:sp>
        <p:pic>
          <p:nvPicPr>
            <p:cNvPr id="88" name="Picture 36" descr="PTT อ่วม กำไรไตรมาส 2/63 ลดฮวบ 53.5%">
              <a:extLst>
                <a:ext uri="{FF2B5EF4-FFF2-40B4-BE49-F238E27FC236}">
                  <a16:creationId xmlns:a16="http://schemas.microsoft.com/office/drawing/2014/main" id="{EEE03C24-E859-437E-BF33-8988B8A274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2883" y="5005081"/>
              <a:ext cx="383887" cy="2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B354B7F-F9F8-46E5-94C6-4ADC4E9A2D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39202" y="1052738"/>
              <a:ext cx="1950498" cy="418711"/>
            </a:xfrm>
            <a:prstGeom prst="line">
              <a:avLst/>
            </a:prstGeom>
            <a:ln w="762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17E385B2-507F-460F-AB16-B3EFD48F06F6}"/>
                </a:ext>
              </a:extLst>
            </p:cNvPr>
            <p:cNvSpPr txBox="1"/>
            <p:nvPr/>
          </p:nvSpPr>
          <p:spPr>
            <a:xfrm rot="5400000">
              <a:off x="30318" y="3572091"/>
              <a:ext cx="241026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1800" spc="300" dirty="0">
                  <a:solidFill>
                    <a:schemeClr val="bg1"/>
                  </a:solidFill>
                  <a:latin typeface="FC Minimal" panose="020B0500040200020003" pitchFamily="34" charset="-34"/>
                  <a:ea typeface="Tahoma" panose="020B0604030504040204" pitchFamily="34" charset="0"/>
                  <a:cs typeface="FC Minimal" panose="020B0500040200020003" pitchFamily="34" charset="-34"/>
                </a:rPr>
                <a:t>ถ.เพชรเกษม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AB6DAA3-2563-4167-B393-55FCDB260F67}"/>
                </a:ext>
              </a:extLst>
            </p:cNvPr>
            <p:cNvSpPr txBox="1"/>
            <p:nvPr/>
          </p:nvSpPr>
          <p:spPr>
            <a:xfrm rot="5400000">
              <a:off x="731519" y="1539674"/>
              <a:ext cx="10221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1800" spc="300" dirty="0">
                  <a:solidFill>
                    <a:schemeClr val="bg1"/>
                  </a:solidFill>
                  <a:latin typeface="FC Minimal" panose="020B0500040200020003" pitchFamily="34" charset="-34"/>
                  <a:ea typeface="Tahoma" panose="020B0604030504040204" pitchFamily="34" charset="0"/>
                  <a:cs typeface="FC Minimal" panose="020B0500040200020003" pitchFamily="34" charset="-34"/>
                </a:rPr>
                <a:t>พังงา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03346D46-ECC3-45A0-8813-2B49AE07E9F8}"/>
                </a:ext>
              </a:extLst>
            </p:cNvPr>
            <p:cNvSpPr txBox="1"/>
            <p:nvPr/>
          </p:nvSpPr>
          <p:spPr>
            <a:xfrm>
              <a:off x="3262160" y="5656627"/>
              <a:ext cx="23275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spc="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C Minimal" panose="020B0500040200020003" pitchFamily="34" charset="-34"/>
                  <a:cs typeface="FC Minimal" panose="020B0500040200020003" pitchFamily="34" charset="-34"/>
                </a:rPr>
                <a:t>ถนนเซาท์เทิร์น</a:t>
              </a:r>
              <a:endParaRPr lang="th-TH" sz="240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C Minimal" panose="020B0500040200020003" pitchFamily="34" charset="-34"/>
                <a:ea typeface="Tahoma" panose="020B0604030504040204" pitchFamily="34" charset="0"/>
                <a:cs typeface="FC Minimal" panose="020B0500040200020003" pitchFamily="34" charset="-34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62D0C87-488A-45BA-B3B9-325FAAF0558D}"/>
                </a:ext>
              </a:extLst>
            </p:cNvPr>
            <p:cNvSpPr/>
            <p:nvPr/>
          </p:nvSpPr>
          <p:spPr>
            <a:xfrm>
              <a:off x="6287278" y="4450642"/>
              <a:ext cx="996287" cy="491320"/>
            </a:xfrm>
            <a:custGeom>
              <a:avLst/>
              <a:gdLst>
                <a:gd name="connsiteX0" fmla="*/ 0 w 996287"/>
                <a:gd name="connsiteY0" fmla="*/ 450377 h 491320"/>
                <a:gd name="connsiteX1" fmla="*/ 13648 w 996287"/>
                <a:gd name="connsiteY1" fmla="*/ 136478 h 491320"/>
                <a:gd name="connsiteX2" fmla="*/ 532263 w 996287"/>
                <a:gd name="connsiteY2" fmla="*/ 0 h 491320"/>
                <a:gd name="connsiteX3" fmla="*/ 996287 w 996287"/>
                <a:gd name="connsiteY3" fmla="*/ 204717 h 491320"/>
                <a:gd name="connsiteX4" fmla="*/ 996287 w 996287"/>
                <a:gd name="connsiteY4" fmla="*/ 491320 h 491320"/>
                <a:gd name="connsiteX5" fmla="*/ 996287 w 996287"/>
                <a:gd name="connsiteY5" fmla="*/ 491320 h 49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6287" h="491320">
                  <a:moveTo>
                    <a:pt x="0" y="450377"/>
                  </a:moveTo>
                  <a:lnTo>
                    <a:pt x="13648" y="136478"/>
                  </a:lnTo>
                  <a:lnTo>
                    <a:pt x="532263" y="0"/>
                  </a:lnTo>
                  <a:lnTo>
                    <a:pt x="996287" y="204717"/>
                  </a:lnTo>
                  <a:lnTo>
                    <a:pt x="996287" y="491320"/>
                  </a:lnTo>
                  <a:lnTo>
                    <a:pt x="996287" y="491320"/>
                  </a:lnTo>
                </a:path>
              </a:pathLst>
            </a:custGeom>
            <a:noFill/>
            <a:ln w="7620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 spc="30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latin typeface="FC Minimal" panose="020B0500040200020003" pitchFamily="34" charset="-34"/>
                <a:cs typeface="FC Minimal" panose="020B0500040200020003" pitchFamily="34" charset="-34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6BC1C52-330A-44E8-978C-AC7F5A3281D1}"/>
                </a:ext>
              </a:extLst>
            </p:cNvPr>
            <p:cNvSpPr/>
            <p:nvPr/>
          </p:nvSpPr>
          <p:spPr>
            <a:xfrm>
              <a:off x="3458631" y="2169960"/>
              <a:ext cx="3369535" cy="2277508"/>
            </a:xfrm>
            <a:custGeom>
              <a:avLst/>
              <a:gdLst>
                <a:gd name="connsiteX0" fmla="*/ 3330054 w 3330054"/>
                <a:gd name="connsiteY0" fmla="*/ 2265529 h 2265529"/>
                <a:gd name="connsiteX1" fmla="*/ 0 w 3330054"/>
                <a:gd name="connsiteY1" fmla="*/ 0 h 2265529"/>
                <a:gd name="connsiteX2" fmla="*/ 27296 w 3330054"/>
                <a:gd name="connsiteY2" fmla="*/ 13648 h 226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30054" h="2265529">
                  <a:moveTo>
                    <a:pt x="3330054" y="2265529"/>
                  </a:moveTo>
                  <a:lnTo>
                    <a:pt x="0" y="0"/>
                  </a:lnTo>
                  <a:lnTo>
                    <a:pt x="27296" y="13648"/>
                  </a:lnTo>
                </a:path>
              </a:pathLst>
            </a:custGeom>
            <a:noFill/>
            <a:ln w="7620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 spc="30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latin typeface="FC Minimal" panose="020B0500040200020003" pitchFamily="34" charset="-34"/>
                <a:cs typeface="FC Minimal" panose="020B0500040200020003" pitchFamily="34" charset="-34"/>
              </a:endParaRPr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6B7B43D-8A10-4E78-BA36-E9E1419AF0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98772" y="1411813"/>
              <a:ext cx="1357622" cy="2117040"/>
            </a:xfrm>
            <a:prstGeom prst="line">
              <a:avLst/>
            </a:prstGeom>
            <a:ln w="762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BF3444-0D3B-4441-AD77-83129AC5B67A}"/>
                </a:ext>
              </a:extLst>
            </p:cNvPr>
            <p:cNvCxnSpPr>
              <a:cxnSpLocks/>
            </p:cNvCxnSpPr>
            <p:nvPr/>
          </p:nvCxnSpPr>
          <p:spPr>
            <a:xfrm>
              <a:off x="4048145" y="1434246"/>
              <a:ext cx="4264502" cy="33648"/>
            </a:xfrm>
            <a:prstGeom prst="line">
              <a:avLst/>
            </a:prstGeom>
            <a:ln w="762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16505BA6-B566-424A-A33C-905752ACD67C}"/>
                </a:ext>
              </a:extLst>
            </p:cNvPr>
            <p:cNvSpPr/>
            <p:nvPr/>
          </p:nvSpPr>
          <p:spPr>
            <a:xfrm>
              <a:off x="1988405" y="5635963"/>
              <a:ext cx="493438" cy="49343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  <a:latin typeface="FC Minimal" panose="020B0500040200020003" pitchFamily="34" charset="-34"/>
                  <a:cs typeface="FC Minimal" panose="020B0500040200020003" pitchFamily="34" charset="-34"/>
                </a:rPr>
                <a:t>44</a:t>
              </a:r>
              <a:endParaRPr lang="th-TH" sz="1800" dirty="0">
                <a:solidFill>
                  <a:schemeClr val="tx1"/>
                </a:solidFill>
                <a:latin typeface="FC Minimal" panose="020B0500040200020003" pitchFamily="34" charset="-34"/>
                <a:cs typeface="FC Minimal" panose="020B0500040200020003" pitchFamily="34" charset="-34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A00A8539-F21B-4347-9DF7-165010A01402}"/>
                </a:ext>
              </a:extLst>
            </p:cNvPr>
            <p:cNvSpPr txBox="1"/>
            <p:nvPr/>
          </p:nvSpPr>
          <p:spPr>
            <a:xfrm rot="5400000">
              <a:off x="10041914" y="4999542"/>
              <a:ext cx="19639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1800" spc="300" dirty="0">
                  <a:solidFill>
                    <a:schemeClr val="bg1"/>
                  </a:solidFill>
                  <a:latin typeface="FC Minimal" panose="020B0500040200020003" pitchFamily="34" charset="-34"/>
                  <a:ea typeface="Tahoma" panose="020B0604030504040204" pitchFamily="34" charset="0"/>
                  <a:cs typeface="FC Minimal" panose="020B0500040200020003" pitchFamily="34" charset="-34"/>
                </a:rPr>
                <a:t>นครศรีธรรมราช</a:t>
              </a: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49299235-A5B3-41EB-99CE-0CC7EBEEB173}"/>
                </a:ext>
              </a:extLst>
            </p:cNvPr>
            <p:cNvSpPr/>
            <p:nvPr/>
          </p:nvSpPr>
          <p:spPr>
            <a:xfrm>
              <a:off x="6427575" y="4803063"/>
              <a:ext cx="630849" cy="20157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  <a:latin typeface="FC Minimal" panose="020B0500040200020003" pitchFamily="34" charset="-34"/>
                  <a:cs typeface="FC Minimal" panose="020B0500040200020003" pitchFamily="34" charset="-34"/>
                </a:rPr>
                <a:t>4009</a:t>
              </a:r>
              <a:endParaRPr lang="th-TH" sz="1800" dirty="0">
                <a:solidFill>
                  <a:schemeClr val="tx1"/>
                </a:solidFill>
                <a:latin typeface="FC Minimal" panose="020B0500040200020003" pitchFamily="34" charset="-34"/>
                <a:cs typeface="FC Minimal" panose="020B0500040200020003" pitchFamily="34" charset="-34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055BC517-3C08-46F4-8FD5-442F06F1E80A}"/>
                </a:ext>
              </a:extLst>
            </p:cNvPr>
            <p:cNvSpPr/>
            <p:nvPr/>
          </p:nvSpPr>
          <p:spPr>
            <a:xfrm>
              <a:off x="6819125" y="4133068"/>
              <a:ext cx="1115758" cy="3289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800" dirty="0">
                  <a:solidFill>
                    <a:schemeClr val="tx1"/>
                  </a:solidFill>
                  <a:latin typeface="FC Minimal" panose="020B0500040200020003" pitchFamily="34" charset="-34"/>
                  <a:cs typeface="FC Minimal" panose="020B0500040200020003" pitchFamily="34" charset="-34"/>
                </a:rPr>
                <a:t>คลองอีปัน</a:t>
              </a:r>
            </a:p>
          </p:txBody>
        </p:sp>
        <p:pic>
          <p:nvPicPr>
            <p:cNvPr id="119" name="Picture 118" descr="Logo&#10;&#10;Description automatically generated">
              <a:extLst>
                <a:ext uri="{FF2B5EF4-FFF2-40B4-BE49-F238E27FC236}">
                  <a16:creationId xmlns:a16="http://schemas.microsoft.com/office/drawing/2014/main" id="{DA348F3E-2F61-4B72-8031-768416776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2108" y="4685939"/>
              <a:ext cx="216000" cy="216000"/>
            </a:xfrm>
            <a:prstGeom prst="rect">
              <a:avLst/>
            </a:prstGeom>
          </p:spPr>
        </p:pic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57913CB1-E4D5-4E9F-B328-9AD931AD653F}"/>
                </a:ext>
              </a:extLst>
            </p:cNvPr>
            <p:cNvSpPr/>
            <p:nvPr/>
          </p:nvSpPr>
          <p:spPr>
            <a:xfrm rot="18147519">
              <a:off x="5177331" y="2133773"/>
              <a:ext cx="1940504" cy="3511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600" dirty="0">
                  <a:solidFill>
                    <a:schemeClr val="tx1"/>
                  </a:solidFill>
                  <a:latin typeface="FC Minimal" panose="020B0500040200020003" pitchFamily="34" charset="-34"/>
                  <a:cs typeface="FC Minimal" panose="020B0500040200020003" pitchFamily="34" charset="-34"/>
                </a:rPr>
                <a:t>ทางหลวงชนบท สฏ. </a:t>
              </a:r>
              <a:r>
                <a:rPr lang="en-US" sz="1600" dirty="0">
                  <a:solidFill>
                    <a:schemeClr val="tx1"/>
                  </a:solidFill>
                  <a:latin typeface="FC Minimal" panose="020B0500040200020003" pitchFamily="34" charset="-34"/>
                  <a:cs typeface="FC Minimal" panose="020B0500040200020003" pitchFamily="34" charset="-34"/>
                </a:rPr>
                <a:t>3118</a:t>
              </a:r>
              <a:endParaRPr lang="th-TH" sz="1600" dirty="0">
                <a:solidFill>
                  <a:schemeClr val="tx1"/>
                </a:solidFill>
                <a:latin typeface="FC Minimal" panose="020B0500040200020003" pitchFamily="34" charset="-34"/>
                <a:cs typeface="FC Minimal" panose="020B0500040200020003" pitchFamily="34" charset="-34"/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91136406-0238-4DFB-A77C-635733F10A8A}"/>
                </a:ext>
              </a:extLst>
            </p:cNvPr>
            <p:cNvSpPr/>
            <p:nvPr/>
          </p:nvSpPr>
          <p:spPr>
            <a:xfrm>
              <a:off x="3609412" y="1100127"/>
              <a:ext cx="1876990" cy="3059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800" dirty="0">
                  <a:solidFill>
                    <a:schemeClr val="tx1"/>
                  </a:solidFill>
                  <a:latin typeface="FC Minimal" panose="020B0500040200020003" pitchFamily="34" charset="-34"/>
                  <a:cs typeface="FC Minimal" panose="020B0500040200020003" pitchFamily="34" charset="-34"/>
                </a:rPr>
                <a:t>โรงเรียนบ้านคลองโหยน</a:t>
              </a: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DB8374EB-B4EB-44A8-879E-93D3B1C53522}"/>
                </a:ext>
              </a:extLst>
            </p:cNvPr>
            <p:cNvSpPr/>
            <p:nvPr/>
          </p:nvSpPr>
          <p:spPr>
            <a:xfrm>
              <a:off x="6147584" y="5391559"/>
              <a:ext cx="2288617" cy="38955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800" dirty="0">
                  <a:solidFill>
                    <a:schemeClr val="tx1"/>
                  </a:solidFill>
                  <a:latin typeface="FC Minimal" panose="020B0500040200020003" pitchFamily="34" charset="-34"/>
                  <a:cs typeface="FC Minimal" panose="020B0500040200020003" pitchFamily="34" charset="-34"/>
                </a:rPr>
                <a:t>โรงเรียนบางสวรรค์วิทยาคม</a:t>
              </a: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77EC0164-FE51-45F1-8C28-853B818E4E63}"/>
                </a:ext>
              </a:extLst>
            </p:cNvPr>
            <p:cNvSpPr/>
            <p:nvPr/>
          </p:nvSpPr>
          <p:spPr>
            <a:xfrm>
              <a:off x="8495875" y="5266713"/>
              <a:ext cx="2322180" cy="30339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800" dirty="0">
                  <a:solidFill>
                    <a:schemeClr val="tx1"/>
                  </a:solidFill>
                  <a:latin typeface="FC Minimal" panose="020B0500040200020003" pitchFamily="34" charset="-34"/>
                  <a:cs typeface="FC Minimal" panose="020B0500040200020003" pitchFamily="34" charset="-34"/>
                </a:rPr>
                <a:t>บริษัท ยูนิปาล์มอินดัสทรี จำกัด</a:t>
              </a: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1FB10252-9F0C-4B1C-94A4-415554CFC0B5}"/>
                </a:ext>
              </a:extLst>
            </p:cNvPr>
            <p:cNvSpPr/>
            <p:nvPr/>
          </p:nvSpPr>
          <p:spPr>
            <a:xfrm>
              <a:off x="6035043" y="5089931"/>
              <a:ext cx="2101821" cy="2972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800" dirty="0">
                  <a:solidFill>
                    <a:schemeClr val="tx1"/>
                  </a:solidFill>
                  <a:latin typeface="FC Minimal" panose="020B0500040200020003" pitchFamily="34" charset="-34"/>
                  <a:cs typeface="FC Minimal" panose="020B0500040200020003" pitchFamily="34" charset="-34"/>
                </a:rPr>
                <a:t>สถานีอนามัยบางสวรรค์</a:t>
              </a: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9ADDFFD2-35C9-4078-BCB1-29931499DCBF}"/>
                </a:ext>
              </a:extLst>
            </p:cNvPr>
            <p:cNvSpPr/>
            <p:nvPr/>
          </p:nvSpPr>
          <p:spPr>
            <a:xfrm>
              <a:off x="6414270" y="2317980"/>
              <a:ext cx="16514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/>
              <a:r>
                <a:rPr lang="th-TH" sz="1800" dirty="0">
                  <a:latin typeface="FC Minimal" panose="020B0500040200020003" pitchFamily="34" charset="-34"/>
                  <a:cs typeface="FC Minimal" panose="020B0500040200020003" pitchFamily="34" charset="-34"/>
                </a:rPr>
                <a:t>อ่างน้ำผุด บางสวรรค์</a:t>
              </a: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FD1E90BC-3718-4732-ADF5-9352D86F22C7}"/>
                </a:ext>
              </a:extLst>
            </p:cNvPr>
            <p:cNvSpPr/>
            <p:nvPr/>
          </p:nvSpPr>
          <p:spPr>
            <a:xfrm>
              <a:off x="1839175" y="2546173"/>
              <a:ext cx="199445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/>
              <a:r>
                <a:rPr lang="th-TH" sz="1800" dirty="0">
                  <a:latin typeface="FC Minimal" panose="020B0500040200020003" pitchFamily="34" charset="-34"/>
                  <a:cs typeface="FC Minimal" panose="020B0500040200020003" pitchFamily="34" charset="-34"/>
                </a:rPr>
                <a:t>โรงเรียนปัญญาประชาอุทิศ</a:t>
              </a: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71898734-D0FE-4B88-8519-DCFBDB6B1131}"/>
                </a:ext>
              </a:extLst>
            </p:cNvPr>
            <p:cNvSpPr/>
            <p:nvPr/>
          </p:nvSpPr>
          <p:spPr>
            <a:xfrm>
              <a:off x="6916532" y="1723667"/>
              <a:ext cx="8322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/>
              <a:r>
                <a:rPr lang="th-TH" sz="1800" dirty="0">
                  <a:latin typeface="FC Minimal" panose="020B0500040200020003" pitchFamily="34" charset="-34"/>
                  <a:cs typeface="FC Minimal" panose="020B0500040200020003" pitchFamily="34" charset="-34"/>
                </a:rPr>
                <a:t>น้ำดื่ม ลิล</a:t>
              </a: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F195912A-99AA-4861-B188-FEF9C39B8496}"/>
                </a:ext>
              </a:extLst>
            </p:cNvPr>
            <p:cNvSpPr/>
            <p:nvPr/>
          </p:nvSpPr>
          <p:spPr>
            <a:xfrm>
              <a:off x="3570567" y="4022080"/>
              <a:ext cx="26116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/>
              <a:r>
                <a:rPr lang="th-TH" sz="1800" dirty="0">
                  <a:latin typeface="FC Minimal" panose="020B0500040200020003" pitchFamily="34" charset="-34"/>
                  <a:cs typeface="FC Minimal" panose="020B0500040200020003" pitchFamily="34" charset="-34"/>
                </a:rPr>
                <a:t>บริษัท บางสวรรค์น้ำมันปาล์ม จำกัด</a:t>
              </a:r>
            </a:p>
          </p:txBody>
        </p:sp>
        <p:pic>
          <p:nvPicPr>
            <p:cNvPr id="144" name="Picture 2">
              <a:extLst>
                <a:ext uri="{FF2B5EF4-FFF2-40B4-BE49-F238E27FC236}">
                  <a16:creationId xmlns:a16="http://schemas.microsoft.com/office/drawing/2014/main" id="{07310E01-259A-4E6D-93BC-133EC09C7A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5317" y="5277570"/>
              <a:ext cx="228600" cy="22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6" name="Picture 2">
              <a:extLst>
                <a:ext uri="{FF2B5EF4-FFF2-40B4-BE49-F238E27FC236}">
                  <a16:creationId xmlns:a16="http://schemas.microsoft.com/office/drawing/2014/main" id="{075C2C31-E0E8-424D-9013-DA71B8EB09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8772" y="1163077"/>
              <a:ext cx="228600" cy="22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7" name="Picture 6">
              <a:extLst>
                <a:ext uri="{FF2B5EF4-FFF2-40B4-BE49-F238E27FC236}">
                  <a16:creationId xmlns:a16="http://schemas.microsoft.com/office/drawing/2014/main" id="{2D4439E1-9C46-4AB9-A219-FC12D4E348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6463" y="1679821"/>
              <a:ext cx="324000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8" name="Picture 14">
              <a:extLst>
                <a:ext uri="{FF2B5EF4-FFF2-40B4-BE49-F238E27FC236}">
                  <a16:creationId xmlns:a16="http://schemas.microsoft.com/office/drawing/2014/main" id="{F1E8CF9A-4B30-4367-BD65-4F2992C70F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7098" y="2371550"/>
              <a:ext cx="228600" cy="22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9" name="Picture 16">
              <a:extLst>
                <a:ext uri="{FF2B5EF4-FFF2-40B4-BE49-F238E27FC236}">
                  <a16:creationId xmlns:a16="http://schemas.microsoft.com/office/drawing/2014/main" id="{48B96538-3B30-4BA7-84A5-352CF39578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9257" y="4830319"/>
              <a:ext cx="228600" cy="22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1" name="Picture 22">
              <a:extLst>
                <a:ext uri="{FF2B5EF4-FFF2-40B4-BE49-F238E27FC236}">
                  <a16:creationId xmlns:a16="http://schemas.microsoft.com/office/drawing/2014/main" id="{DD958A6F-2B00-43D4-A460-8DB6DD3E69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8439" y="4991123"/>
              <a:ext cx="228600" cy="22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4" name="Picture 24">
              <a:extLst>
                <a:ext uri="{FF2B5EF4-FFF2-40B4-BE49-F238E27FC236}">
                  <a16:creationId xmlns:a16="http://schemas.microsoft.com/office/drawing/2014/main" id="{8192FD24-1F45-4810-AA55-92646D0075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0012" y="4632995"/>
              <a:ext cx="228600" cy="22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5" name="Picture 20">
              <a:extLst>
                <a:ext uri="{FF2B5EF4-FFF2-40B4-BE49-F238E27FC236}">
                  <a16:creationId xmlns:a16="http://schemas.microsoft.com/office/drawing/2014/main" id="{E356948D-AFAF-48D5-A1DF-04E4998324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3044" y="4082812"/>
              <a:ext cx="228600" cy="22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6" name="Picture 26">
              <a:extLst>
                <a:ext uri="{FF2B5EF4-FFF2-40B4-BE49-F238E27FC236}">
                  <a16:creationId xmlns:a16="http://schemas.microsoft.com/office/drawing/2014/main" id="{5B039D14-0CA2-45F5-9FEF-A9766C774F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5100" y="4343994"/>
              <a:ext cx="228600" cy="22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C33208FF-3734-4DAC-89B2-2802F25D9BBC}"/>
                </a:ext>
              </a:extLst>
            </p:cNvPr>
            <p:cNvSpPr/>
            <p:nvPr/>
          </p:nvSpPr>
          <p:spPr>
            <a:xfrm>
              <a:off x="5289454" y="4448055"/>
              <a:ext cx="1465341" cy="3639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800" dirty="0">
                  <a:solidFill>
                    <a:schemeClr val="tx1"/>
                  </a:solidFill>
                  <a:latin typeface="FC Minimal" panose="020B0500040200020003" pitchFamily="34" charset="-34"/>
                  <a:cs typeface="FC Minimal" panose="020B0500040200020003" pitchFamily="34" charset="-34"/>
                </a:rPr>
                <a:t>สระแก้ว ซอย</a:t>
              </a:r>
              <a:r>
                <a:rPr lang="en-US" sz="1800" dirty="0">
                  <a:solidFill>
                    <a:schemeClr val="tx1"/>
                  </a:solidFill>
                  <a:latin typeface="FC Minimal" panose="020B0500040200020003" pitchFamily="34" charset="-34"/>
                  <a:cs typeface="FC Minimal" panose="020B0500040200020003" pitchFamily="34" charset="-34"/>
                </a:rPr>
                <a:t> 2</a:t>
              </a:r>
              <a:endParaRPr lang="th-TH" sz="1800" dirty="0">
                <a:solidFill>
                  <a:schemeClr val="tx1"/>
                </a:solidFill>
                <a:latin typeface="FC Minimal" panose="020B0500040200020003" pitchFamily="34" charset="-34"/>
                <a:cs typeface="FC Minimal" panose="020B0500040200020003" pitchFamily="34" charset="-34"/>
              </a:endParaRPr>
            </a:p>
          </p:txBody>
        </p:sp>
        <p:pic>
          <p:nvPicPr>
            <p:cNvPr id="168" name="Picture 30">
              <a:extLst>
                <a:ext uri="{FF2B5EF4-FFF2-40B4-BE49-F238E27FC236}">
                  <a16:creationId xmlns:a16="http://schemas.microsoft.com/office/drawing/2014/main" id="{A5149E6E-57B1-4E39-9303-E827BF094F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659" y="3107929"/>
              <a:ext cx="228600" cy="22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9" name="Picture 32">
              <a:extLst>
                <a:ext uri="{FF2B5EF4-FFF2-40B4-BE49-F238E27FC236}">
                  <a16:creationId xmlns:a16="http://schemas.microsoft.com/office/drawing/2014/main" id="{EBBA20AC-BC1E-4666-84D3-FC08A48089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9727" y="3453995"/>
              <a:ext cx="228600" cy="22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2" name="Picture 20">
              <a:extLst>
                <a:ext uri="{FF2B5EF4-FFF2-40B4-BE49-F238E27FC236}">
                  <a16:creationId xmlns:a16="http://schemas.microsoft.com/office/drawing/2014/main" id="{D0E19B34-893A-49D2-B07F-32CCB20254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931" y="5313937"/>
              <a:ext cx="228600" cy="22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8B99C8DB-2135-418B-B511-4BD4931A77C7}"/>
                </a:ext>
              </a:extLst>
            </p:cNvPr>
            <p:cNvSpPr/>
            <p:nvPr/>
          </p:nvSpPr>
          <p:spPr>
            <a:xfrm>
              <a:off x="4529765" y="3377238"/>
              <a:ext cx="6447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/>
              <a:r>
                <a:rPr lang="th-TH" sz="1800" dirty="0">
                  <a:latin typeface="FC Minimal" panose="020B0500040200020003" pitchFamily="34" charset="-34"/>
                  <a:cs typeface="FC Minimal" panose="020B0500040200020003" pitchFamily="34" charset="-34"/>
                </a:rPr>
                <a:t>ร้านค้า</a:t>
              </a: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0366AE6E-683C-4424-BAC3-F24C642E9317}"/>
                </a:ext>
              </a:extLst>
            </p:cNvPr>
            <p:cNvSpPr/>
            <p:nvPr/>
          </p:nvSpPr>
          <p:spPr>
            <a:xfrm>
              <a:off x="4754882" y="2824008"/>
              <a:ext cx="107057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th-TH" sz="1800" dirty="0">
                  <a:latin typeface="FC Minimal" panose="020B0500040200020003" pitchFamily="34" charset="-34"/>
                  <a:cs typeface="FC Minimal" panose="020B0500040200020003" pitchFamily="34" charset="-34"/>
                </a:rPr>
                <a:t>ศาลา</a:t>
              </a:r>
            </a:p>
          </p:txBody>
        </p:sp>
        <p:pic>
          <p:nvPicPr>
            <p:cNvPr id="175" name="Picture 2">
              <a:extLst>
                <a:ext uri="{FF2B5EF4-FFF2-40B4-BE49-F238E27FC236}">
                  <a16:creationId xmlns:a16="http://schemas.microsoft.com/office/drawing/2014/main" id="{B594B093-4186-4E2D-AE70-8898F221DB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4319" y="1613140"/>
              <a:ext cx="228600" cy="22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DBA7743E-3063-4A46-B297-75DA3812A32E}"/>
                </a:ext>
              </a:extLst>
            </p:cNvPr>
            <p:cNvSpPr/>
            <p:nvPr/>
          </p:nvSpPr>
          <p:spPr>
            <a:xfrm>
              <a:off x="9850373" y="1508246"/>
              <a:ext cx="1008793" cy="3289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th-TH" sz="1800" dirty="0">
                  <a:solidFill>
                    <a:schemeClr val="tx1"/>
                  </a:solidFill>
                  <a:latin typeface="FC Minimal" panose="020B0500040200020003" pitchFamily="34" charset="-34"/>
                  <a:cs typeface="FC Minimal" panose="020B0500040200020003" pitchFamily="34" charset="-34"/>
                </a:rPr>
                <a:t>วัดทับใหม่พัฒนา</a:t>
              </a: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B4C35B9C-8F7B-4BC1-AAB1-926BABD51F85}"/>
                </a:ext>
              </a:extLst>
            </p:cNvPr>
            <p:cNvSpPr/>
            <p:nvPr/>
          </p:nvSpPr>
          <p:spPr>
            <a:xfrm>
              <a:off x="8398608" y="1796123"/>
              <a:ext cx="1651200" cy="3289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800" dirty="0">
                  <a:solidFill>
                    <a:schemeClr val="tx1"/>
                  </a:solidFill>
                  <a:latin typeface="FC Minimal" panose="020B0500040200020003" pitchFamily="34" charset="-34"/>
                  <a:cs typeface="FC Minimal" panose="020B0500040200020003" pitchFamily="34" charset="-34"/>
                </a:rPr>
                <a:t>โรงเรียนบ้านทับใหม่</a:t>
              </a:r>
            </a:p>
          </p:txBody>
        </p: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03310A79-44F4-40F5-BB29-73A9C3D2366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66660" y="1147889"/>
              <a:ext cx="249381" cy="832783"/>
            </a:xfrm>
            <a:prstGeom prst="line">
              <a:avLst/>
            </a:prstGeom>
            <a:ln w="762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9" name="Picture 24">
              <a:extLst>
                <a:ext uri="{FF2B5EF4-FFF2-40B4-BE49-F238E27FC236}">
                  <a16:creationId xmlns:a16="http://schemas.microsoft.com/office/drawing/2014/main" id="{5BD2FB79-ED58-4D7B-A4AE-DAF029A67E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6398" y="1662130"/>
              <a:ext cx="228600" cy="22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0" name="Picture 179" descr="Logo&#10;&#10;Description automatically generated">
              <a:extLst>
                <a:ext uri="{FF2B5EF4-FFF2-40B4-BE49-F238E27FC236}">
                  <a16:creationId xmlns:a16="http://schemas.microsoft.com/office/drawing/2014/main" id="{2EADEE5A-B459-492A-BC15-4F2CE4857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76362">
              <a:off x="9549714" y="1215925"/>
              <a:ext cx="216000" cy="216000"/>
            </a:xfrm>
            <a:prstGeom prst="rect">
              <a:avLst/>
            </a:prstGeom>
          </p:spPr>
        </p:pic>
        <p:pic>
          <p:nvPicPr>
            <p:cNvPr id="181" name="Picture 2">
              <a:extLst>
                <a:ext uri="{FF2B5EF4-FFF2-40B4-BE49-F238E27FC236}">
                  <a16:creationId xmlns:a16="http://schemas.microsoft.com/office/drawing/2014/main" id="{CAC5B010-FA42-4522-9658-41129BF861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4463" y="2423145"/>
              <a:ext cx="228600" cy="22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2" name="Picture 34">
              <a:extLst>
                <a:ext uri="{FF2B5EF4-FFF2-40B4-BE49-F238E27FC236}">
                  <a16:creationId xmlns:a16="http://schemas.microsoft.com/office/drawing/2014/main" id="{F3C8A7F1-1EC0-4BAA-A70F-B41144262C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4247" y="3811801"/>
              <a:ext cx="228600" cy="22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" name="Block Arc 183">
              <a:extLst>
                <a:ext uri="{FF2B5EF4-FFF2-40B4-BE49-F238E27FC236}">
                  <a16:creationId xmlns:a16="http://schemas.microsoft.com/office/drawing/2014/main" id="{1FFDA666-A1FC-4874-92CE-265A7C48FB7C}"/>
                </a:ext>
              </a:extLst>
            </p:cNvPr>
            <p:cNvSpPr/>
            <p:nvPr/>
          </p:nvSpPr>
          <p:spPr>
            <a:xfrm rot="16200000">
              <a:off x="7983458" y="5788918"/>
              <a:ext cx="280198" cy="235635"/>
            </a:xfrm>
            <a:prstGeom prst="blockArc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>
                <a:solidFill>
                  <a:schemeClr val="tx1"/>
                </a:solidFill>
                <a:latin typeface="FC Minimal" panose="020B0500040200020003" pitchFamily="34" charset="-34"/>
                <a:cs typeface="FC Minimal" panose="020B0500040200020003" pitchFamily="34" charset="-34"/>
              </a:endParaRPr>
            </a:p>
          </p:txBody>
        </p:sp>
        <p:sp>
          <p:nvSpPr>
            <p:cNvPr id="185" name="Block Arc 184">
              <a:extLst>
                <a:ext uri="{FF2B5EF4-FFF2-40B4-BE49-F238E27FC236}">
                  <a16:creationId xmlns:a16="http://schemas.microsoft.com/office/drawing/2014/main" id="{0E6C6968-FB72-4DF3-A643-E85FF5F15697}"/>
                </a:ext>
              </a:extLst>
            </p:cNvPr>
            <p:cNvSpPr/>
            <p:nvPr/>
          </p:nvSpPr>
          <p:spPr>
            <a:xfrm rot="5400000">
              <a:off x="7655913" y="5795691"/>
              <a:ext cx="280198" cy="235635"/>
            </a:xfrm>
            <a:prstGeom prst="blockArc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>
                <a:solidFill>
                  <a:schemeClr val="tx1"/>
                </a:solidFill>
                <a:latin typeface="FC Minimal" panose="020B0500040200020003" pitchFamily="34" charset="-34"/>
                <a:cs typeface="FC Minimal" panose="020B0500040200020003" pitchFamily="34" charset="-34"/>
              </a:endParaRPr>
            </a:p>
          </p:txBody>
        </p:sp>
        <p:sp>
          <p:nvSpPr>
            <p:cNvPr id="186" name="Block Arc 185">
              <a:extLst>
                <a:ext uri="{FF2B5EF4-FFF2-40B4-BE49-F238E27FC236}">
                  <a16:creationId xmlns:a16="http://schemas.microsoft.com/office/drawing/2014/main" id="{DEE49470-6012-499E-BDEB-C253081CA17D}"/>
                </a:ext>
              </a:extLst>
            </p:cNvPr>
            <p:cNvSpPr/>
            <p:nvPr/>
          </p:nvSpPr>
          <p:spPr>
            <a:xfrm rot="16200000">
              <a:off x="9852995" y="5770625"/>
              <a:ext cx="280198" cy="235635"/>
            </a:xfrm>
            <a:prstGeom prst="blockArc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>
                <a:solidFill>
                  <a:schemeClr val="tx1"/>
                </a:solidFill>
                <a:latin typeface="FC Minimal" panose="020B0500040200020003" pitchFamily="34" charset="-34"/>
                <a:cs typeface="FC Minimal" panose="020B0500040200020003" pitchFamily="34" charset="-34"/>
              </a:endParaRPr>
            </a:p>
          </p:txBody>
        </p:sp>
        <p:sp>
          <p:nvSpPr>
            <p:cNvPr id="187" name="Block Arc 186">
              <a:extLst>
                <a:ext uri="{FF2B5EF4-FFF2-40B4-BE49-F238E27FC236}">
                  <a16:creationId xmlns:a16="http://schemas.microsoft.com/office/drawing/2014/main" id="{AD823CD6-0A06-49EC-BBCA-94C7DAB36DCF}"/>
                </a:ext>
              </a:extLst>
            </p:cNvPr>
            <p:cNvSpPr/>
            <p:nvPr/>
          </p:nvSpPr>
          <p:spPr>
            <a:xfrm rot="5400000">
              <a:off x="9525450" y="5785722"/>
              <a:ext cx="280198" cy="235635"/>
            </a:xfrm>
            <a:prstGeom prst="blockArc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>
                <a:solidFill>
                  <a:schemeClr val="tx1"/>
                </a:solidFill>
                <a:latin typeface="FC Minimal" panose="020B0500040200020003" pitchFamily="34" charset="-34"/>
                <a:cs typeface="FC Minimal" panose="020B0500040200020003" pitchFamily="34" charset="-34"/>
              </a:endParaRPr>
            </a:p>
          </p:txBody>
        </p:sp>
        <p:sp>
          <p:nvSpPr>
            <p:cNvPr id="188" name="Block Arc 187">
              <a:extLst>
                <a:ext uri="{FF2B5EF4-FFF2-40B4-BE49-F238E27FC236}">
                  <a16:creationId xmlns:a16="http://schemas.microsoft.com/office/drawing/2014/main" id="{22E349D8-0257-4281-B14E-E9C8CBE60FAC}"/>
                </a:ext>
              </a:extLst>
            </p:cNvPr>
            <p:cNvSpPr/>
            <p:nvPr/>
          </p:nvSpPr>
          <p:spPr>
            <a:xfrm rot="16200000">
              <a:off x="5645929" y="5759120"/>
              <a:ext cx="280198" cy="235635"/>
            </a:xfrm>
            <a:prstGeom prst="blockArc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>
                <a:solidFill>
                  <a:schemeClr val="tx1"/>
                </a:solidFill>
                <a:latin typeface="FC Minimal" panose="020B0500040200020003" pitchFamily="34" charset="-34"/>
                <a:cs typeface="FC Minimal" panose="020B0500040200020003" pitchFamily="34" charset="-34"/>
              </a:endParaRPr>
            </a:p>
          </p:txBody>
        </p:sp>
        <p:sp>
          <p:nvSpPr>
            <p:cNvPr id="189" name="Block Arc 188">
              <a:extLst>
                <a:ext uri="{FF2B5EF4-FFF2-40B4-BE49-F238E27FC236}">
                  <a16:creationId xmlns:a16="http://schemas.microsoft.com/office/drawing/2014/main" id="{668C8307-1C16-4E8B-BEF7-393C7E7C5D2E}"/>
                </a:ext>
              </a:extLst>
            </p:cNvPr>
            <p:cNvSpPr/>
            <p:nvPr/>
          </p:nvSpPr>
          <p:spPr>
            <a:xfrm rot="5400000">
              <a:off x="5318384" y="5765893"/>
              <a:ext cx="280198" cy="235635"/>
            </a:xfrm>
            <a:prstGeom prst="blockArc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>
                <a:solidFill>
                  <a:schemeClr val="tx1"/>
                </a:solidFill>
                <a:latin typeface="FC Minimal" panose="020B0500040200020003" pitchFamily="34" charset="-34"/>
                <a:cs typeface="FC Minimal" panose="020B0500040200020003" pitchFamily="34" charset="-34"/>
              </a:endParaRPr>
            </a:p>
          </p:txBody>
        </p:sp>
        <p:sp>
          <p:nvSpPr>
            <p:cNvPr id="190" name="Block Arc 189">
              <a:extLst>
                <a:ext uri="{FF2B5EF4-FFF2-40B4-BE49-F238E27FC236}">
                  <a16:creationId xmlns:a16="http://schemas.microsoft.com/office/drawing/2014/main" id="{DCC30D80-99CE-41D5-8C3F-2445B15F7A28}"/>
                </a:ext>
              </a:extLst>
            </p:cNvPr>
            <p:cNvSpPr/>
            <p:nvPr/>
          </p:nvSpPr>
          <p:spPr>
            <a:xfrm rot="16200000">
              <a:off x="3136825" y="5758094"/>
              <a:ext cx="280198" cy="235635"/>
            </a:xfrm>
            <a:prstGeom prst="blockArc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>
                <a:solidFill>
                  <a:schemeClr val="tx1"/>
                </a:solidFill>
                <a:latin typeface="FC Minimal" panose="020B0500040200020003" pitchFamily="34" charset="-34"/>
                <a:cs typeface="FC Minimal" panose="020B0500040200020003" pitchFamily="34" charset="-34"/>
              </a:endParaRPr>
            </a:p>
          </p:txBody>
        </p:sp>
        <p:sp>
          <p:nvSpPr>
            <p:cNvPr id="191" name="Block Arc 190">
              <a:extLst>
                <a:ext uri="{FF2B5EF4-FFF2-40B4-BE49-F238E27FC236}">
                  <a16:creationId xmlns:a16="http://schemas.microsoft.com/office/drawing/2014/main" id="{CD3F4EEF-8470-4145-A73A-001813DBEF71}"/>
                </a:ext>
              </a:extLst>
            </p:cNvPr>
            <p:cNvSpPr/>
            <p:nvPr/>
          </p:nvSpPr>
          <p:spPr>
            <a:xfrm rot="5400000">
              <a:off x="2809280" y="5764867"/>
              <a:ext cx="280198" cy="235635"/>
            </a:xfrm>
            <a:prstGeom prst="blockArc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>
                <a:solidFill>
                  <a:schemeClr val="tx1"/>
                </a:solidFill>
                <a:latin typeface="FC Minimal" panose="020B0500040200020003" pitchFamily="34" charset="-34"/>
                <a:cs typeface="FC Minimal" panose="020B0500040200020003" pitchFamily="34" charset="-34"/>
              </a:endParaRPr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788B06CE-4CB9-4DF2-9473-5087C5AD4250}"/>
                </a:ext>
              </a:extLst>
            </p:cNvPr>
            <p:cNvSpPr/>
            <p:nvPr/>
          </p:nvSpPr>
          <p:spPr>
            <a:xfrm>
              <a:off x="8026702" y="2780391"/>
              <a:ext cx="511449" cy="20967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FC Minimal" panose="020B0500040200020003" pitchFamily="34" charset="-34"/>
                  <a:cs typeface="FC Minimal" panose="020B0500040200020003" pitchFamily="34" charset="-34"/>
                </a:rPr>
                <a:t>4015</a:t>
              </a:r>
              <a:endParaRPr lang="th-TH" sz="1600" dirty="0">
                <a:solidFill>
                  <a:schemeClr val="tx1"/>
                </a:solidFill>
                <a:latin typeface="FC Minimal" panose="020B0500040200020003" pitchFamily="34" charset="-34"/>
                <a:cs typeface="FC Minimal" panose="020B0500040200020003" pitchFamily="34" charset="-34"/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47D81FF6-BDC5-4872-9042-CAFC2E49EF3D}"/>
                </a:ext>
              </a:extLst>
            </p:cNvPr>
            <p:cNvSpPr/>
            <p:nvPr/>
          </p:nvSpPr>
          <p:spPr>
            <a:xfrm>
              <a:off x="8693836" y="1205614"/>
              <a:ext cx="594285" cy="27078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  <a:latin typeface="FC Minimal" panose="020B0500040200020003" pitchFamily="34" charset="-34"/>
                  <a:cs typeface="FC Minimal" panose="020B0500040200020003" pitchFamily="34" charset="-34"/>
                </a:rPr>
                <a:t>4015</a:t>
              </a:r>
              <a:endParaRPr lang="th-TH" sz="1800" dirty="0">
                <a:solidFill>
                  <a:schemeClr val="tx1"/>
                </a:solidFill>
                <a:latin typeface="FC Minimal" panose="020B0500040200020003" pitchFamily="34" charset="-34"/>
                <a:cs typeface="FC Minimal" panose="020B0500040200020003" pitchFamily="34" charset="-34"/>
              </a:endParaRP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6A71081D-942A-4F01-8736-24195D2F3925}"/>
                </a:ext>
              </a:extLst>
            </p:cNvPr>
            <p:cNvSpPr/>
            <p:nvPr/>
          </p:nvSpPr>
          <p:spPr>
            <a:xfrm>
              <a:off x="10674946" y="3564957"/>
              <a:ext cx="511449" cy="27307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  <a:latin typeface="FC Minimal" panose="020B0500040200020003" pitchFamily="34" charset="-34"/>
                  <a:cs typeface="FC Minimal" panose="020B0500040200020003" pitchFamily="34" charset="-34"/>
                </a:rPr>
                <a:t>401</a:t>
              </a:r>
              <a:endParaRPr lang="th-TH" sz="1800" dirty="0">
                <a:solidFill>
                  <a:schemeClr val="tx1"/>
                </a:solidFill>
                <a:latin typeface="FC Minimal" panose="020B0500040200020003" pitchFamily="34" charset="-34"/>
                <a:cs typeface="FC Minimal" panose="020B0500040200020003" pitchFamily="34" charset="-34"/>
              </a:endParaRPr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0E92DB3E-74BF-4E56-A312-BA9F5B9B40F5}"/>
                </a:ext>
              </a:extLst>
            </p:cNvPr>
            <p:cNvSpPr txBox="1"/>
            <p:nvPr/>
          </p:nvSpPr>
          <p:spPr>
            <a:xfrm rot="5400000">
              <a:off x="10109502" y="1877623"/>
              <a:ext cx="18287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1800" spc="300" dirty="0">
                  <a:solidFill>
                    <a:schemeClr val="bg1"/>
                  </a:solidFill>
                  <a:latin typeface="FC Minimal" panose="020B0500040200020003" pitchFamily="34" charset="-34"/>
                  <a:ea typeface="Tahoma" panose="020B0604030504040204" pitchFamily="34" charset="0"/>
                  <a:cs typeface="FC Minimal" panose="020B0500040200020003" pitchFamily="34" charset="-34"/>
                </a:rPr>
                <a:t>สุราษฎร์ธานี</a:t>
              </a: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9D44E35B-1EFD-434F-BC38-2A1C2324293E}"/>
                </a:ext>
              </a:extLst>
            </p:cNvPr>
            <p:cNvSpPr/>
            <p:nvPr/>
          </p:nvSpPr>
          <p:spPr>
            <a:xfrm>
              <a:off x="1005605" y="2458214"/>
              <a:ext cx="511449" cy="35810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  <a:latin typeface="FC Minimal" panose="020B0500040200020003" pitchFamily="34" charset="-34"/>
                  <a:cs typeface="FC Minimal" panose="020B0500040200020003" pitchFamily="34" charset="-34"/>
                </a:rPr>
                <a:t>4</a:t>
              </a:r>
              <a:endParaRPr lang="th-TH" sz="1800" dirty="0">
                <a:solidFill>
                  <a:schemeClr val="tx1"/>
                </a:solidFill>
                <a:latin typeface="FC Minimal" panose="020B0500040200020003" pitchFamily="34" charset="-34"/>
                <a:cs typeface="FC Minimal" panose="020B0500040200020003" pitchFamily="34" charset="-34"/>
              </a:endParaRPr>
            </a:p>
          </p:txBody>
        </p:sp>
        <p:pic>
          <p:nvPicPr>
            <p:cNvPr id="198" name="Picture 19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7ABC1458-CCCD-4F8A-9051-3D12907BC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359" y="3538883"/>
              <a:ext cx="1374108" cy="1387112"/>
            </a:xfrm>
            <a:prstGeom prst="rect">
              <a:avLst/>
            </a:prstGeom>
          </p:spPr>
        </p:pic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BADFE322-68C8-490C-8E40-636F44325FC2}"/>
                </a:ext>
              </a:extLst>
            </p:cNvPr>
            <p:cNvSpPr/>
            <p:nvPr/>
          </p:nvSpPr>
          <p:spPr>
            <a:xfrm>
              <a:off x="7696446" y="4476725"/>
              <a:ext cx="11384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/>
              <a:r>
                <a:rPr lang="th-TH" sz="1800" dirty="0">
                  <a:latin typeface="FC Minimal" panose="020B0500040200020003" pitchFamily="34" charset="-34"/>
                  <a:cs typeface="FC Minimal" panose="020B0500040200020003" pitchFamily="34" charset="-34"/>
                </a:rPr>
                <a:t>วัดบางสวรรค์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D69230D4-3B16-40AF-9850-E284321FF555}"/>
                </a:ext>
              </a:extLst>
            </p:cNvPr>
            <p:cNvSpPr/>
            <p:nvPr/>
          </p:nvSpPr>
          <p:spPr>
            <a:xfrm>
              <a:off x="8124823" y="4783347"/>
              <a:ext cx="2214933" cy="2521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800" dirty="0">
                  <a:solidFill>
                    <a:schemeClr val="tx1"/>
                  </a:solidFill>
                  <a:latin typeface="FC Minimal" panose="020B0500040200020003" pitchFamily="34" charset="-34"/>
                  <a:cs typeface="FC Minimal" panose="020B0500040200020003" pitchFamily="34" charset="-34"/>
                </a:rPr>
                <a:t>สถานีตำรวจภูธรบางสวรรค์</a:t>
              </a:r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A081AADC-509A-4FF4-97D4-21EF1C1AD9B9}"/>
              </a:ext>
            </a:extLst>
          </p:cNvPr>
          <p:cNvSpPr/>
          <p:nvPr/>
        </p:nvSpPr>
        <p:spPr>
          <a:xfrm>
            <a:off x="-22853" y="116632"/>
            <a:ext cx="12192000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th-TH" sz="3200" spc="300" dirty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5.1 แผนที่สังเขปแสดงที่ตั้งของสถานที่ผลิตและสิ่งปลูกสร้างบริเวณใกล้เคียง </a:t>
            </a:r>
          </a:p>
          <a:p>
            <a:pPr lvl="0" algn="ctr">
              <a:defRPr/>
            </a:pP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แสดงชื่อถนนและ จุดสังเกตของสถานที่ขออนุญาต เช่น หน่วยราชการ วัด โรงเรียน</a:t>
            </a:r>
            <a:endParaRPr lang="th-TH" spc="3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65F4B536-32EE-4CC0-A7A9-90549B55192D}"/>
              </a:ext>
            </a:extLst>
          </p:cNvPr>
          <p:cNvSpPr txBox="1">
            <a:spLocks/>
          </p:cNvSpPr>
          <p:nvPr/>
        </p:nvSpPr>
        <p:spPr>
          <a:xfrm>
            <a:off x="-240337" y="6372422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DA346A3A-EDAD-4BBE-B5F8-11F73BFE76A1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44776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12539E-E03A-4B67-A709-5A36A926AFAB}"/>
              </a:ext>
            </a:extLst>
          </p:cNvPr>
          <p:cNvSpPr/>
          <p:nvPr/>
        </p:nvSpPr>
        <p:spPr>
          <a:xfrm>
            <a:off x="0" y="116632"/>
            <a:ext cx="12192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cap="all" dirty="0">
                <a:latin typeface="Cordia New" panose="020B0304020202020204" pitchFamily="34" charset="-34"/>
                <a:cs typeface="Cordia New" panose="020B0304020202020204" pitchFamily="34" charset="-34"/>
              </a:rPr>
              <a:t>7.2 </a:t>
            </a:r>
            <a:r>
              <a:rPr lang="th-TH" sz="3600" cap="all" dirty="0">
                <a:latin typeface="Cordia New" panose="020B0304020202020204" pitchFamily="34" charset="-34"/>
                <a:cs typeface="Cordia New" panose="020B0304020202020204" pitchFamily="34" charset="-34"/>
              </a:rPr>
              <a:t>ผู้ควบคุมการผลิตน้ำบริโภคในภาชนะบรรจุที่ปิดสนิท น้ำแร่ธรรมชาติ </a:t>
            </a:r>
            <a:br>
              <a:rPr lang="th-TH" sz="3600" cap="all" dirty="0">
                <a:latin typeface="Cordia New" panose="020B0304020202020204" pitchFamily="34" charset="-34"/>
                <a:cs typeface="Cordia New" panose="020B0304020202020204" pitchFamily="34" charset="-34"/>
              </a:rPr>
            </a:br>
            <a:r>
              <a:rPr lang="th-TH" sz="3600" cap="all" dirty="0">
                <a:latin typeface="Cordia New" panose="020B0304020202020204" pitchFamily="34" charset="-34"/>
                <a:cs typeface="Cordia New" panose="020B0304020202020204" pitchFamily="34" charset="-34"/>
              </a:rPr>
              <a:t>และน้ำแข็งบริโภค ตามประกาศกระทรวงสาธารณสุข ฉบับที่ 420</a:t>
            </a:r>
            <a:endParaRPr lang="th-TH" sz="3200" spc="3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E223729-D2C8-4BFE-8F6D-1894C81A0927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</a:t>
            </a:r>
            <a:r>
              <a:rPr lang="th-TH" sz="1600" dirty="0" err="1">
                <a:latin typeface="FC Minimal" panose="020B0500040200020003" pitchFamily="34" charset="-34"/>
                <a:cs typeface="FC Minimal" panose="020B0500040200020003" pitchFamily="34" charset="-34"/>
              </a:rPr>
              <a:t>ลิล</a:t>
            </a:r>
            <a:b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</a:b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A9C0D10-E02B-4CC5-81A2-98BC59DBD20F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</a:p>
        </p:txBody>
      </p:sp>
      <p:pic>
        <p:nvPicPr>
          <p:cNvPr id="5" name="Content Placeholder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DA4E507-1E36-4F90-B831-0791A96194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858" y="1311750"/>
            <a:ext cx="7131622" cy="504000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2D3F3FED-8CEE-4ABC-9DB7-DB9D2F542C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1" b="12733"/>
          <a:stretch/>
        </p:blipFill>
        <p:spPr>
          <a:xfrm>
            <a:off x="731520" y="1311750"/>
            <a:ext cx="3125429" cy="504000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8834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2EF7BC85-20BD-49DE-8C40-EC6481A64E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881"/>
          <a:stretch/>
        </p:blipFill>
        <p:spPr>
          <a:xfrm>
            <a:off x="516000" y="778768"/>
            <a:ext cx="11160000" cy="530046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D0E52AD-AECC-4977-988F-FFAD6D1A847E}"/>
              </a:ext>
            </a:extLst>
          </p:cNvPr>
          <p:cNvSpPr/>
          <p:nvPr/>
        </p:nvSpPr>
        <p:spPr>
          <a:xfrm>
            <a:off x="0" y="116632"/>
            <a:ext cx="1219200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th-TH" sz="3600" dirty="0"/>
              <a:t>นางสาวปาณิสรา เพ็ชรแก้ว</a:t>
            </a:r>
            <a:r>
              <a:rPr lang="en-US" sz="3600" dirty="0">
                <a:latin typeface="Cordia New" panose="020B0304020202020204" pitchFamily="34" charset="-34"/>
              </a:rPr>
              <a:t> | </a:t>
            </a:r>
            <a:r>
              <a:rPr lang="th-TH" sz="3600" dirty="0"/>
              <a:t>ผลการสอบผู้ควบคุมการผลิตอาหาร สนามสอบจังหวัดสุราษฎร์ธานี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C63AD6F-CCF5-4605-B3EA-25CDBBA37DBE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ลิล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”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</a:t>
            </a: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เบอร์โทรศัพท์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064-414-5804, 064-298-9228</a:t>
            </a:r>
            <a:b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</a:b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1AC623C-0EFD-421D-A24A-CD2799737029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91942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8" name="Freeform: Shape 11">
            <a:extLst>
              <a:ext uri="{FF2B5EF4-FFF2-40B4-BE49-F238E27FC236}">
                <a16:creationId xmlns:a16="http://schemas.microsoft.com/office/drawing/2014/main" id="{09BE6F6B-19BD-443C-8FB0-FA45F13F9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9505" cy="6857542"/>
          </a:xfrm>
          <a:custGeom>
            <a:avLst/>
            <a:gdLst>
              <a:gd name="connsiteX0" fmla="*/ 0 w 7539505"/>
              <a:gd name="connsiteY0" fmla="*/ 0 h 6857542"/>
              <a:gd name="connsiteX1" fmla="*/ 6392832 w 7539505"/>
              <a:gd name="connsiteY1" fmla="*/ 0 h 6857542"/>
              <a:gd name="connsiteX2" fmla="*/ 6405479 w 7539505"/>
              <a:gd name="connsiteY2" fmla="*/ 31774 h 6857542"/>
              <a:gd name="connsiteX3" fmla="*/ 7460487 w 7539505"/>
              <a:gd name="connsiteY3" fmla="*/ 2682457 h 6857542"/>
              <a:gd name="connsiteX4" fmla="*/ 7460487 w 7539505"/>
              <a:gd name="connsiteY4" fmla="*/ 3752208 h 6857542"/>
              <a:gd name="connsiteX5" fmla="*/ 6302983 w 7539505"/>
              <a:gd name="connsiteY5" fmla="*/ 6660411 h 6857542"/>
              <a:gd name="connsiteX6" fmla="*/ 6224521 w 7539505"/>
              <a:gd name="connsiteY6" fmla="*/ 6857542 h 6857542"/>
              <a:gd name="connsiteX7" fmla="*/ 0 w 7539505"/>
              <a:gd name="connsiteY7" fmla="*/ 6857542 h 685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39505" h="6857542">
                <a:moveTo>
                  <a:pt x="0" y="0"/>
                </a:moveTo>
                <a:lnTo>
                  <a:pt x="6392832" y="0"/>
                </a:lnTo>
                <a:lnTo>
                  <a:pt x="6405479" y="31774"/>
                </a:lnTo>
                <a:cubicBezTo>
                  <a:pt x="7460487" y="2682457"/>
                  <a:pt x="7460487" y="2682457"/>
                  <a:pt x="7460487" y="2682457"/>
                </a:cubicBezTo>
                <a:cubicBezTo>
                  <a:pt x="7565845" y="2988100"/>
                  <a:pt x="7565845" y="3446565"/>
                  <a:pt x="7460487" y="3752208"/>
                </a:cubicBezTo>
                <a:cubicBezTo>
                  <a:pt x="6976500" y="4968215"/>
                  <a:pt x="6598385" y="5918220"/>
                  <a:pt x="6302983" y="6660411"/>
                </a:cubicBezTo>
                <a:lnTo>
                  <a:pt x="6224521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19" name="Group 13">
            <a:extLst>
              <a:ext uri="{FF2B5EF4-FFF2-40B4-BE49-F238E27FC236}">
                <a16:creationId xmlns:a16="http://schemas.microsoft.com/office/drawing/2014/main" id="{92AAE609-C327-4952-BB48-254E9015A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293178" y="681628"/>
            <a:ext cx="1562267" cy="1172973"/>
            <a:chOff x="7493121" y="1000124"/>
            <a:chExt cx="1562267" cy="1172973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94F06CAB-1C7B-4E12-B1B8-5F7067FDA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312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48448472-893D-4CE9-9024-B0F79813B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29322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34318CFB-1D0C-4005-852D-7829B6636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414" y="1270007"/>
            <a:ext cx="5845097" cy="4317987"/>
          </a:xfrm>
        </p:spPr>
        <p:txBody>
          <a:bodyPr anchor="ctr">
            <a:normAutofit/>
          </a:bodyPr>
          <a:lstStyle/>
          <a:p>
            <a:pPr algn="r"/>
            <a:r>
              <a:rPr lang="th-TH" sz="72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8. ภาพถ่าย (ภาพสี) จำนวน 1 ฉบับ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96BBF21-91F2-42E2-A776-A381082EF1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92278" y="1190626"/>
            <a:ext cx="3681454" cy="4476749"/>
          </a:xfrm>
        </p:spPr>
        <p:txBody>
          <a:bodyPr anchor="ctr">
            <a:normAutofit/>
          </a:bodyPr>
          <a:lstStyle/>
          <a:p>
            <a:pPr algn="l"/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แสดงให้เห็นพื้นที่และเครื่องมือเครื่องจักร ต่างๆ ทั้งภายใน-ภายนอกอาคารผลิตเป็นไปตามลำดับ สายงานผลิตที่จะขออนุญาต ตั้งแต่รับวัตถุดิบไปจนถึงการจัดเก็บผลิตภัณฑ์สำเร็จรูป</a:t>
            </a:r>
          </a:p>
        </p:txBody>
      </p:sp>
    </p:spTree>
    <p:extLst>
      <p:ext uri="{BB962C8B-B14F-4D97-AF65-F5344CB8AC3E}">
        <p14:creationId xmlns:p14="http://schemas.microsoft.com/office/powerpoint/2010/main" val="3479537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A081AADC-509A-4FF4-97D4-21EF1C1AD9B9}"/>
              </a:ext>
            </a:extLst>
          </p:cNvPr>
          <p:cNvSpPr/>
          <p:nvPr/>
        </p:nvSpPr>
        <p:spPr>
          <a:xfrm>
            <a:off x="0" y="205590"/>
            <a:ext cx="1219200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th-TH" sz="4000" dirty="0"/>
              <a:t>(ภาพถ่าย)</a:t>
            </a:r>
            <a:r>
              <a:rPr lang="th-TH" sz="4000" dirty="0">
                <a:latin typeface="Cordia New" panose="020B0304020202020204" pitchFamily="34" charset="-34"/>
                <a:cs typeface="Cordia New" panose="020B0304020202020204" pitchFamily="34" charset="-34"/>
              </a:rPr>
              <a:t>แสดงข้อความ "สถานที่ผลิตอาหาร" ติดในที่เปิดเผยเห็นได้ง่ายนอกสถานที่</a:t>
            </a:r>
          </a:p>
          <a:p>
            <a:pPr lvl="0" algn="ctr">
              <a:defRPr/>
            </a:pP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ผลิตอาหาร (ตามพรบ. อาหาร พ.ศ. 2522 มาตรา 23 ผู้รับอนุญาตต้องติดหรือจัดป้ายแสดงสถานที่ผลิตไว้ภายนอกสถานที่ในที่เปิดเผยให้เห็นได้ง่าย) </a:t>
            </a:r>
            <a:endParaRPr lang="th-TH" sz="3200" spc="3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65F4B536-32EE-4CC0-A7A9-90549B55192D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ลิล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”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</a:t>
            </a: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DA346A3A-EDAD-4BBE-B5F8-11F73BFE76A1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</a:p>
        </p:txBody>
      </p:sp>
      <p:pic>
        <p:nvPicPr>
          <p:cNvPr id="5" name="Picture 4" descr="A picture containing text, tree, outdoor, ground&#10;&#10;Description automatically generated">
            <a:extLst>
              <a:ext uri="{FF2B5EF4-FFF2-40B4-BE49-F238E27FC236}">
                <a16:creationId xmlns:a16="http://schemas.microsoft.com/office/drawing/2014/main" id="{63189105-A85F-4D76-9B51-BD142F2654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000" y="1244842"/>
            <a:ext cx="9000000" cy="50644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15213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A081AADC-509A-4FF4-97D4-21EF1C1AD9B9}"/>
              </a:ext>
            </a:extLst>
          </p:cNvPr>
          <p:cNvSpPr/>
          <p:nvPr/>
        </p:nvSpPr>
        <p:spPr>
          <a:xfrm>
            <a:off x="0" y="205588"/>
            <a:ext cx="121920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th-TH" sz="4000" dirty="0">
                <a:latin typeface="Cordia New" panose="020B0304020202020204" pitchFamily="34" charset="-34"/>
                <a:cs typeface="Cordia New" panose="020B0304020202020204" pitchFamily="34" charset="-34"/>
              </a:rPr>
              <a:t>แผนผังแสดงสิ่งปลูกสร้างภายในบริเวณที่ดินของโรงงาน รวมทั้งระบบกำจัดน้ำเสีย </a:t>
            </a:r>
            <a:endParaRPr lang="th-TH" sz="4000" spc="3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65F4B536-32EE-4CC0-A7A9-90549B55192D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</a:t>
            </a:r>
            <a:r>
              <a:rPr lang="th-TH" sz="1600" dirty="0" err="1">
                <a:latin typeface="FC Minimal" panose="020B0500040200020003" pitchFamily="34" charset="-34"/>
                <a:cs typeface="FC Minimal" panose="020B0500040200020003" pitchFamily="34" charset="-34"/>
              </a:rPr>
              <a:t>ลิล</a:t>
            </a:r>
            <a:b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</a:b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DA346A3A-EDAD-4BBE-B5F8-11F73BFE76A1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0F055D6-DCBF-4995-934D-7EE768C37451}"/>
              </a:ext>
            </a:extLst>
          </p:cNvPr>
          <p:cNvGrpSpPr/>
          <p:nvPr/>
        </p:nvGrpSpPr>
        <p:grpSpPr>
          <a:xfrm>
            <a:off x="1048582" y="896400"/>
            <a:ext cx="10094836" cy="5065200"/>
            <a:chOff x="1365081" y="1265227"/>
            <a:chExt cx="10094836" cy="506318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232D783-FECA-43EE-AA5D-D521F1B19CAC}"/>
                </a:ext>
              </a:extLst>
            </p:cNvPr>
            <p:cNvGrpSpPr/>
            <p:nvPr/>
          </p:nvGrpSpPr>
          <p:grpSpPr>
            <a:xfrm>
              <a:off x="1365081" y="1265227"/>
              <a:ext cx="10094836" cy="5063187"/>
              <a:chOff x="1621101" y="1230798"/>
              <a:chExt cx="10094836" cy="5063187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6025C8B-672B-475A-9214-C84DD6CA3A66}"/>
                  </a:ext>
                </a:extLst>
              </p:cNvPr>
              <p:cNvSpPr/>
              <p:nvPr/>
            </p:nvSpPr>
            <p:spPr>
              <a:xfrm>
                <a:off x="1621101" y="1248383"/>
                <a:ext cx="584776" cy="504560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00" spc="300" dirty="0">
                  <a:latin typeface="FC Minimal" panose="020B0500040200020003" pitchFamily="34" charset="-34"/>
                  <a:cs typeface="FC Minimal" panose="020B0500040200020003" pitchFamily="34" charset="-34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E8F9CE9-B8F1-4C94-8E41-77D4C4CE1E53}"/>
                  </a:ext>
                </a:extLst>
              </p:cNvPr>
              <p:cNvSpPr/>
              <p:nvPr/>
            </p:nvSpPr>
            <p:spPr>
              <a:xfrm>
                <a:off x="3380379" y="3702034"/>
                <a:ext cx="6677081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14350" indent="-514350">
                  <a:buAutoNum type="arabicPeriod"/>
                </a:pPr>
                <a:r>
                  <a:rPr lang="th-TH" sz="2400" dirty="0">
                    <a:latin typeface="Cordia New" panose="020B0304020202020204" pitchFamily="34" charset="-34"/>
                    <a:cs typeface="Cordia New" panose="020B0304020202020204" pitchFamily="34" charset="-34"/>
                  </a:rPr>
                  <a:t>อาคารที่ทำงาน</a:t>
                </a:r>
              </a:p>
              <a:p>
                <a:pPr marL="514350" indent="-514350">
                  <a:buAutoNum type="arabicPeriod"/>
                </a:pPr>
                <a:r>
                  <a:rPr lang="th-TH" sz="2400" dirty="0">
                    <a:latin typeface="Cordia New" panose="020B0304020202020204" pitchFamily="34" charset="-34"/>
                    <a:cs typeface="Cordia New" panose="020B0304020202020204" pitchFamily="34" charset="-34"/>
                  </a:rPr>
                  <a:t>อาคารโรงงานผลิต </a:t>
                </a:r>
              </a:p>
              <a:p>
                <a:pPr marL="514350" indent="-514350">
                  <a:buAutoNum type="arabicPeriod"/>
                </a:pPr>
                <a:r>
                  <a:rPr lang="th-TH" sz="2400" dirty="0">
                    <a:latin typeface="Cordia New" panose="020B0304020202020204" pitchFamily="34" charset="-34"/>
                    <a:cs typeface="Cordia New" panose="020B0304020202020204" pitchFamily="34" charset="-34"/>
                  </a:rPr>
                  <a:t>ห้องน้ำ ห้องส้วม อ่างล้างน้ำ ชาย </a:t>
                </a:r>
                <a:r>
                  <a:rPr lang="en-US" sz="2400" dirty="0">
                    <a:latin typeface="Cordia New" panose="020B0304020202020204" pitchFamily="34" charset="-34"/>
                    <a:cs typeface="Cordia New" panose="020B0304020202020204" pitchFamily="34" charset="-34"/>
                  </a:rPr>
                  <a:t>1 </a:t>
                </a:r>
                <a:r>
                  <a:rPr lang="th-TH" sz="2400" dirty="0">
                    <a:latin typeface="Cordia New" panose="020B0304020202020204" pitchFamily="34" charset="-34"/>
                    <a:cs typeface="Cordia New" panose="020B0304020202020204" pitchFamily="34" charset="-34"/>
                  </a:rPr>
                  <a:t>ห้อง หญิง </a:t>
                </a:r>
                <a:r>
                  <a:rPr lang="en-US" sz="2400" dirty="0">
                    <a:latin typeface="Cordia New" panose="020B0304020202020204" pitchFamily="34" charset="-34"/>
                    <a:cs typeface="Cordia New" panose="020B0304020202020204" pitchFamily="34" charset="-34"/>
                  </a:rPr>
                  <a:t>1 </a:t>
                </a:r>
                <a:r>
                  <a:rPr lang="th-TH" sz="2400" dirty="0">
                    <a:latin typeface="Cordia New" panose="020B0304020202020204" pitchFamily="34" charset="-34"/>
                    <a:cs typeface="Cordia New" panose="020B0304020202020204" pitchFamily="34" charset="-34"/>
                  </a:rPr>
                  <a:t>ห้อง</a:t>
                </a:r>
              </a:p>
              <a:p>
                <a:pPr lvl="3"/>
                <a:r>
                  <a:rPr lang="th-TH" sz="2400" dirty="0">
                    <a:latin typeface="Cordia New" panose="020B0304020202020204" pitchFamily="34" charset="-34"/>
                    <a:cs typeface="Cordia New" panose="020B0304020202020204" pitchFamily="34" charset="-34"/>
                  </a:rPr>
                  <a:t>	ทางระบายน้ำสาธารณะ</a:t>
                </a:r>
              </a:p>
              <a:p>
                <a:r>
                  <a:rPr lang="th-TH" sz="2400" dirty="0">
                    <a:latin typeface="Cordia New" panose="020B0304020202020204" pitchFamily="34" charset="-34"/>
                    <a:cs typeface="Cordia New" panose="020B0304020202020204" pitchFamily="34" charset="-34"/>
                  </a:rPr>
                  <a:t>		ทางระบายน้ำภายใน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3F81CE1-958B-40BF-B378-A9E2C4BB13D0}"/>
                  </a:ext>
                </a:extLst>
              </p:cNvPr>
              <p:cNvSpPr/>
              <p:nvPr/>
            </p:nvSpPr>
            <p:spPr>
              <a:xfrm rot="16200000">
                <a:off x="472047" y="3757121"/>
                <a:ext cx="297709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dirty="0">
                    <a:solidFill>
                      <a:schemeClr val="bg1"/>
                    </a:solidFill>
                    <a:latin typeface="FC Minimal" panose="020B0500040200020003" pitchFamily="34" charset="-34"/>
                    <a:cs typeface="FC Minimal" panose="020B0500040200020003" pitchFamily="34" charset="-34"/>
                  </a:rPr>
                  <a:t>ทางหลวงชนบท สฏ. </a:t>
                </a:r>
                <a:r>
                  <a:rPr lang="en-US" sz="3200" dirty="0">
                    <a:solidFill>
                      <a:schemeClr val="bg1"/>
                    </a:solidFill>
                    <a:latin typeface="FC Minimal" panose="020B0500040200020003" pitchFamily="34" charset="-34"/>
                    <a:cs typeface="FC Minimal" panose="020B0500040200020003" pitchFamily="34" charset="-34"/>
                  </a:rPr>
                  <a:t>3118</a:t>
                </a:r>
                <a:endParaRPr lang="th-TH" dirty="0">
                  <a:solidFill>
                    <a:schemeClr val="bg1"/>
                  </a:solidFill>
                  <a:latin typeface="FC Minimal" panose="020B0500040200020003" pitchFamily="34" charset="-34"/>
                  <a:cs typeface="FC Minimal" panose="020B0500040200020003" pitchFamily="34" charset="-34"/>
                </a:endParaRP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3A2F4675-D9B2-4588-A5BA-3C515DACC739}"/>
                  </a:ext>
                </a:extLst>
              </p:cNvPr>
              <p:cNvGrpSpPr/>
              <p:nvPr/>
            </p:nvGrpSpPr>
            <p:grpSpPr>
              <a:xfrm>
                <a:off x="2247145" y="1230798"/>
                <a:ext cx="144016" cy="5025001"/>
                <a:chOff x="2495600" y="1608170"/>
                <a:chExt cx="144016" cy="5025001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5F4243FA-B66B-42E4-A25E-B550D1120C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95600" y="1608170"/>
                  <a:ext cx="0" cy="502500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ABF14A92-4011-46A4-A9F0-D624351638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67608" y="1623410"/>
                  <a:ext cx="0" cy="5009761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  <a:prstDash val="lgDash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AA56456F-912D-4527-AC3F-8193DD1C75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39616" y="1625755"/>
                  <a:ext cx="0" cy="500741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2C04675-6280-45CA-AA3A-7DCE2A15AF03}"/>
                  </a:ext>
                </a:extLst>
              </p:cNvPr>
              <p:cNvSpPr/>
              <p:nvPr/>
            </p:nvSpPr>
            <p:spPr>
              <a:xfrm>
                <a:off x="2391160" y="1480840"/>
                <a:ext cx="9324777" cy="216024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3200" dirty="0">
                  <a:latin typeface="FC Minimal" panose="020B0500040200020003" pitchFamily="34" charset="-34"/>
                  <a:cs typeface="FC Minimal" panose="020B0500040200020003" pitchFamily="34" charset="-34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98851B8-DDDF-4221-8071-D0961A80DE6F}"/>
                  </a:ext>
                </a:extLst>
              </p:cNvPr>
              <p:cNvSpPr/>
              <p:nvPr/>
            </p:nvSpPr>
            <p:spPr>
              <a:xfrm>
                <a:off x="4460202" y="1739621"/>
                <a:ext cx="2934515" cy="144016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latin typeface="FC Minimal" panose="020B0500040200020003" pitchFamily="34" charset="-34"/>
                    <a:cs typeface="FC Minimal" panose="020B0500040200020003" pitchFamily="34" charset="-34"/>
                  </a:rPr>
                  <a:t>2</a:t>
                </a:r>
                <a:endParaRPr lang="th-TH" sz="4800" dirty="0">
                  <a:latin typeface="FC Minimal" panose="020B0500040200020003" pitchFamily="34" charset="-34"/>
                  <a:cs typeface="FC Minimal" panose="020B0500040200020003" pitchFamily="34" charset="-34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4839386-1CCD-462F-965E-55A4EAED17B9}"/>
                  </a:ext>
                </a:extLst>
              </p:cNvPr>
              <p:cNvSpPr/>
              <p:nvPr/>
            </p:nvSpPr>
            <p:spPr>
              <a:xfrm>
                <a:off x="3041033" y="1730751"/>
                <a:ext cx="959154" cy="46129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dirty="0">
                    <a:latin typeface="FC Minimal" panose="020B0500040200020003" pitchFamily="34" charset="-34"/>
                    <a:cs typeface="FC Minimal" panose="020B0500040200020003" pitchFamily="34" charset="-34"/>
                  </a:rPr>
                  <a:t>1</a:t>
                </a:r>
                <a:endParaRPr lang="th-TH" sz="4400" dirty="0">
                  <a:latin typeface="FC Minimal" panose="020B0500040200020003" pitchFamily="34" charset="-34"/>
                  <a:cs typeface="FC Minimal" panose="020B0500040200020003" pitchFamily="34" charset="-34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A812C07-7E5D-44E0-B0E2-478738C10E5A}"/>
                  </a:ext>
                </a:extLst>
              </p:cNvPr>
              <p:cNvSpPr/>
              <p:nvPr/>
            </p:nvSpPr>
            <p:spPr>
              <a:xfrm>
                <a:off x="7742215" y="1743674"/>
                <a:ext cx="656352" cy="309508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latin typeface="FC Minimal" panose="020B0500040200020003" pitchFamily="34" charset="-34"/>
                    <a:cs typeface="FC Minimal" panose="020B0500040200020003" pitchFamily="34" charset="-34"/>
                  </a:rPr>
                  <a:t>3</a:t>
                </a:r>
                <a:endParaRPr lang="th-TH" sz="3200" dirty="0">
                  <a:latin typeface="FC Minimal" panose="020B0500040200020003" pitchFamily="34" charset="-34"/>
                  <a:cs typeface="FC Minimal" panose="020B0500040200020003" pitchFamily="34" charset="-34"/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29021D85-A181-4227-90A9-B989C4C7F0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91160" y="1552848"/>
                <a:ext cx="6151422" cy="0"/>
              </a:xfrm>
              <a:prstGeom prst="line">
                <a:avLst/>
              </a:prstGeom>
              <a:ln w="5715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3F1B1CD-371D-4626-9ED5-976D19924A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63853" y="5418846"/>
                <a:ext cx="1440000" cy="0"/>
              </a:xfrm>
              <a:prstGeom prst="line">
                <a:avLst/>
              </a:prstGeom>
              <a:ln w="5715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B6B8F6B9-86DF-4249-960C-4C5F7437CFA5}"/>
                  </a:ext>
                </a:extLst>
              </p:cNvPr>
              <p:cNvGrpSpPr/>
              <p:nvPr/>
            </p:nvGrpSpPr>
            <p:grpSpPr>
              <a:xfrm rot="5400000">
                <a:off x="4295661" y="4372539"/>
                <a:ext cx="144016" cy="1454068"/>
                <a:chOff x="2736511" y="872524"/>
                <a:chExt cx="144016" cy="5816927"/>
              </a:xfrm>
            </p:grpSpPr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CCA5C7DB-1BE7-4661-A233-380B912E5DE3}"/>
                    </a:ext>
                  </a:extLst>
                </p:cNvPr>
                <p:cNvCxnSpPr/>
                <p:nvPr/>
              </p:nvCxnSpPr>
              <p:spPr>
                <a:xfrm>
                  <a:off x="2736511" y="872528"/>
                  <a:ext cx="0" cy="576064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CD8B12B5-52FD-4FFD-A66B-249BCE369A62}"/>
                    </a:ext>
                  </a:extLst>
                </p:cNvPr>
                <p:cNvCxnSpPr/>
                <p:nvPr/>
              </p:nvCxnSpPr>
              <p:spPr>
                <a:xfrm>
                  <a:off x="2808517" y="928804"/>
                  <a:ext cx="0" cy="5760647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  <a:prstDash val="lgDash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6CA69CDC-7059-4770-B6CC-FE5463FD9CD5}"/>
                    </a:ext>
                  </a:extLst>
                </p:cNvPr>
                <p:cNvCxnSpPr/>
                <p:nvPr/>
              </p:nvCxnSpPr>
              <p:spPr>
                <a:xfrm>
                  <a:off x="2880527" y="872524"/>
                  <a:ext cx="0" cy="576064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7" name="Picture 6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6804E481-6CC2-4BD7-9569-D81DCD94A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0003" y="4222112"/>
              <a:ext cx="1374108" cy="1387112"/>
            </a:xfrm>
            <a:prstGeom prst="rect">
              <a:avLst/>
            </a:prstGeom>
          </p:spPr>
        </p:pic>
        <p:pic>
          <p:nvPicPr>
            <p:cNvPr id="8" name="Picture 7" descr="A picture containing outdoor, sky, grass, ground&#10;&#10;Description automatically generated">
              <a:extLst>
                <a:ext uri="{FF2B5EF4-FFF2-40B4-BE49-F238E27FC236}">
                  <a16:creationId xmlns:a16="http://schemas.microsoft.com/office/drawing/2014/main" id="{5909B919-EFCD-4A25-ACD7-473D30418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2" t="29147" r="469" b="32791"/>
            <a:stretch/>
          </p:blipFill>
          <p:spPr>
            <a:xfrm>
              <a:off x="2783244" y="1783351"/>
              <a:ext cx="944164" cy="451247"/>
            </a:xfrm>
            <a:prstGeom prst="rect">
              <a:avLst/>
            </a:prstGeom>
          </p:spPr>
        </p:pic>
        <p:pic>
          <p:nvPicPr>
            <p:cNvPr id="9" name="Picture 8" descr="A picture containing tree, outdoor, building&#10;&#10;Description automatically generated">
              <a:extLst>
                <a:ext uri="{FF2B5EF4-FFF2-40B4-BE49-F238E27FC236}">
                  <a16:creationId xmlns:a16="http://schemas.microsoft.com/office/drawing/2014/main" id="{70C9C840-ED3F-4DDD-97AA-C4AEFAE2D4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17" t="26347" r="16114" b="8594"/>
            <a:stretch/>
          </p:blipFill>
          <p:spPr>
            <a:xfrm>
              <a:off x="4189951" y="1801210"/>
              <a:ext cx="2934586" cy="1412081"/>
            </a:xfrm>
            <a:prstGeom prst="rect">
              <a:avLst/>
            </a:prstGeom>
          </p:spPr>
        </p:pic>
        <p:pic>
          <p:nvPicPr>
            <p:cNvPr id="10" name="Picture 9" descr="A picture containing outdoor, tree, grass, building&#10;&#10;Description automatically generated">
              <a:extLst>
                <a:ext uri="{FF2B5EF4-FFF2-40B4-BE49-F238E27FC236}">
                  <a16:creationId xmlns:a16="http://schemas.microsoft.com/office/drawing/2014/main" id="{1F5D89DD-0DF8-46AA-926A-4CC66C5AD7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53" t="14468" r="23187" b="16724"/>
            <a:stretch/>
          </p:blipFill>
          <p:spPr>
            <a:xfrm>
              <a:off x="7482427" y="1803592"/>
              <a:ext cx="640771" cy="2928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193755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A081AADC-509A-4FF4-97D4-21EF1C1AD9B9}"/>
              </a:ext>
            </a:extLst>
          </p:cNvPr>
          <p:cNvSpPr/>
          <p:nvPr/>
        </p:nvSpPr>
        <p:spPr>
          <a:xfrm>
            <a:off x="0" y="205588"/>
            <a:ext cx="121920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th-TH" sz="4000" dirty="0"/>
              <a:t>(ภาพถ่าย) </a:t>
            </a:r>
            <a:r>
              <a:rPr lang="th-TH" sz="4000" dirty="0">
                <a:latin typeface="Cordia New" panose="020B0304020202020204" pitchFamily="34" charset="-34"/>
                <a:cs typeface="Cordia New" panose="020B0304020202020204" pitchFamily="34" charset="-34"/>
              </a:rPr>
              <a:t>ด้านหน้าอาคาร ให้เห็นภาพกว้างว่าสถานที่ผลิตอาหารอยู่บริเวณใด </a:t>
            </a:r>
            <a:endParaRPr lang="th-TH" sz="4000" spc="3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65F4B536-32EE-4CC0-A7A9-90549B55192D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</a:t>
            </a:r>
            <a:r>
              <a:rPr lang="th-TH" sz="1600" dirty="0" err="1">
                <a:latin typeface="FC Minimal" panose="020B0500040200020003" pitchFamily="34" charset="-34"/>
                <a:cs typeface="FC Minimal" panose="020B0500040200020003" pitchFamily="34" charset="-34"/>
              </a:rPr>
              <a:t>ลิล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”</a:t>
            </a:r>
            <a:b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</a:b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DA346A3A-EDAD-4BBE-B5F8-11F73BFE76A1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</a:p>
        </p:txBody>
      </p:sp>
      <p:pic>
        <p:nvPicPr>
          <p:cNvPr id="3" name="Picture 2" descr="A picture containing tree, outdoor, ground, house&#10;&#10;Description automatically generated">
            <a:extLst>
              <a:ext uri="{FF2B5EF4-FFF2-40B4-BE49-F238E27FC236}">
                <a16:creationId xmlns:a16="http://schemas.microsoft.com/office/drawing/2014/main" id="{5FD3E4F9-48A1-406D-9591-4E59C07AE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000" y="896761"/>
            <a:ext cx="9000000" cy="50644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26888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A081AADC-509A-4FF4-97D4-21EF1C1AD9B9}"/>
              </a:ext>
            </a:extLst>
          </p:cNvPr>
          <p:cNvSpPr/>
          <p:nvPr/>
        </p:nvSpPr>
        <p:spPr>
          <a:xfrm>
            <a:off x="0" y="205590"/>
            <a:ext cx="121920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th-TH" sz="4000" dirty="0"/>
              <a:t>(แบบแปลนแผนผัง) ด้านหน้าอาคารผลิต</a:t>
            </a:r>
            <a:endParaRPr lang="th-TH" sz="4000" spc="300" dirty="0">
              <a:latin typeface="Quark" panose="02000000000000000000" pitchFamily="50" charset="0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65F4B536-32EE-4CC0-A7A9-90549B55192D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</a:t>
            </a:r>
            <a:r>
              <a:rPr lang="th-TH" sz="1600" dirty="0" err="1">
                <a:latin typeface="FC Minimal" panose="020B0500040200020003" pitchFamily="34" charset="-34"/>
                <a:cs typeface="FC Minimal" panose="020B0500040200020003" pitchFamily="34" charset="-34"/>
              </a:rPr>
              <a:t>ลิล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”</a:t>
            </a:r>
            <a:b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</a:b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DA346A3A-EDAD-4BBE-B5F8-11F73BFE76A1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612031-A7B6-4D0D-B42E-A7B759705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29" y="897705"/>
            <a:ext cx="11508742" cy="506259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Callout: Line 7">
            <a:extLst>
              <a:ext uri="{FF2B5EF4-FFF2-40B4-BE49-F238E27FC236}">
                <a16:creationId xmlns:a16="http://schemas.microsoft.com/office/drawing/2014/main" id="{3E761388-F08E-485D-90FE-5A074B55E83A}"/>
              </a:ext>
            </a:extLst>
          </p:cNvPr>
          <p:cNvSpPr/>
          <p:nvPr/>
        </p:nvSpPr>
        <p:spPr>
          <a:xfrm>
            <a:off x="9834078" y="2212856"/>
            <a:ext cx="1813092" cy="351501"/>
          </a:xfrm>
          <a:prstGeom prst="borderCallout1">
            <a:avLst>
              <a:gd name="adj1" fmla="val 47929"/>
              <a:gd name="adj2" fmla="val -1951"/>
              <a:gd name="adj3" fmla="val 47507"/>
              <a:gd name="adj4" fmla="val -103172"/>
            </a:avLst>
          </a:prstGeom>
          <a:ln w="952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เมทัลชีท (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METAL SHEET)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9" name="Callout: Line 8">
            <a:extLst>
              <a:ext uri="{FF2B5EF4-FFF2-40B4-BE49-F238E27FC236}">
                <a16:creationId xmlns:a16="http://schemas.microsoft.com/office/drawing/2014/main" id="{175DA155-1872-47FC-B200-184429194F9E}"/>
              </a:ext>
            </a:extLst>
          </p:cNvPr>
          <p:cNvSpPr/>
          <p:nvPr/>
        </p:nvSpPr>
        <p:spPr>
          <a:xfrm>
            <a:off x="9819567" y="2804212"/>
            <a:ext cx="1813091" cy="311858"/>
          </a:xfrm>
          <a:prstGeom prst="borderCallout1">
            <a:avLst>
              <a:gd name="adj1" fmla="val 47929"/>
              <a:gd name="adj2" fmla="val -3781"/>
              <a:gd name="adj3" fmla="val 53641"/>
              <a:gd name="adj4" fmla="val -102807"/>
            </a:avLst>
          </a:prstGeom>
          <a:ln w="952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อิฐบล็อก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/ BRICJ BLOCK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10" name="Callout: Line 9">
            <a:extLst>
              <a:ext uri="{FF2B5EF4-FFF2-40B4-BE49-F238E27FC236}">
                <a16:creationId xmlns:a16="http://schemas.microsoft.com/office/drawing/2014/main" id="{96D60D1C-375D-40D3-AFEA-9203C7C410B1}"/>
              </a:ext>
            </a:extLst>
          </p:cNvPr>
          <p:cNvSpPr/>
          <p:nvPr/>
        </p:nvSpPr>
        <p:spPr>
          <a:xfrm>
            <a:off x="9190568" y="3393892"/>
            <a:ext cx="2420862" cy="292737"/>
          </a:xfrm>
          <a:prstGeom prst="borderCallout1">
            <a:avLst>
              <a:gd name="adj1" fmla="val 47929"/>
              <a:gd name="adj2" fmla="val -2337"/>
              <a:gd name="adj3" fmla="val 45603"/>
              <a:gd name="adj4" fmla="val -63768"/>
            </a:avLst>
          </a:prstGeom>
          <a:ln w="952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 ประตูเหล็กม้วน (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Shutter Door)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1695AA-5445-40BE-8FEB-4CDF92F79343}"/>
              </a:ext>
            </a:extLst>
          </p:cNvPr>
          <p:cNvSpPr/>
          <p:nvPr/>
        </p:nvSpPr>
        <p:spPr>
          <a:xfrm>
            <a:off x="9602652" y="4989451"/>
            <a:ext cx="1794319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20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มาตราส่วน </a:t>
            </a:r>
            <a:r>
              <a:rPr lang="en-US" sz="20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1 : 100</a:t>
            </a:r>
            <a:endParaRPr lang="th-TH" sz="2000" b="1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94269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A081AADC-509A-4FF4-97D4-21EF1C1AD9B9}"/>
              </a:ext>
            </a:extLst>
          </p:cNvPr>
          <p:cNvSpPr/>
          <p:nvPr/>
        </p:nvSpPr>
        <p:spPr>
          <a:xfrm>
            <a:off x="0" y="205588"/>
            <a:ext cx="121920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th-TH" sz="4000" dirty="0"/>
              <a:t>(ภาพถ่าย) ด้านหน้าอาคารผลิต</a:t>
            </a:r>
            <a:endParaRPr lang="th-TH" sz="4000" spc="300" dirty="0">
              <a:latin typeface="Quark" panose="02000000000000000000" pitchFamily="50" charset="0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65F4B536-32EE-4CC0-A7A9-90549B55192D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</a:t>
            </a:r>
            <a:r>
              <a:rPr lang="th-TH" sz="1600" dirty="0" err="1">
                <a:latin typeface="FC Minimal" panose="020B0500040200020003" pitchFamily="34" charset="-34"/>
                <a:cs typeface="FC Minimal" panose="020B0500040200020003" pitchFamily="34" charset="-34"/>
              </a:rPr>
              <a:t>ลิล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”</a:t>
            </a:r>
            <a:b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</a:b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DA346A3A-EDAD-4BBE-B5F8-11F73BFE76A1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</a:p>
        </p:txBody>
      </p:sp>
      <p:pic>
        <p:nvPicPr>
          <p:cNvPr id="14" name="Picture 13" descr="A picture containing outdoor, sky, ground, building&#10;&#10;Description automatically generated">
            <a:extLst>
              <a:ext uri="{FF2B5EF4-FFF2-40B4-BE49-F238E27FC236}">
                <a16:creationId xmlns:a16="http://schemas.microsoft.com/office/drawing/2014/main" id="{D813E933-2F03-4482-8CD4-7B77EEB5C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000" y="897750"/>
            <a:ext cx="9000000" cy="50625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29283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1BBF27-98D7-446F-9B34-317B24192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52" y="845514"/>
            <a:ext cx="11551296" cy="516697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6" name="Callout: Line 15">
            <a:extLst>
              <a:ext uri="{FF2B5EF4-FFF2-40B4-BE49-F238E27FC236}">
                <a16:creationId xmlns:a16="http://schemas.microsoft.com/office/drawing/2014/main" id="{2CD6A8A2-8747-4DD5-8839-F7FE56FD509A}"/>
              </a:ext>
            </a:extLst>
          </p:cNvPr>
          <p:cNvSpPr/>
          <p:nvPr/>
        </p:nvSpPr>
        <p:spPr>
          <a:xfrm>
            <a:off x="623392" y="2741976"/>
            <a:ext cx="1866900" cy="311858"/>
          </a:xfrm>
          <a:prstGeom prst="borderCallout1">
            <a:avLst>
              <a:gd name="adj1" fmla="val 56074"/>
              <a:gd name="adj2" fmla="val 104777"/>
              <a:gd name="adj3" fmla="val 55141"/>
              <a:gd name="adj4" fmla="val 128744"/>
            </a:avLst>
          </a:prstGeom>
          <a:ln w="952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เมทัลชีท (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METAL SHEET)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18" name="Callout: Line 17">
            <a:extLst>
              <a:ext uri="{FF2B5EF4-FFF2-40B4-BE49-F238E27FC236}">
                <a16:creationId xmlns:a16="http://schemas.microsoft.com/office/drawing/2014/main" id="{EC878750-EA71-4FF1-925F-8EEA5993AF38}"/>
              </a:ext>
            </a:extLst>
          </p:cNvPr>
          <p:cNvSpPr/>
          <p:nvPr/>
        </p:nvSpPr>
        <p:spPr>
          <a:xfrm>
            <a:off x="9901656" y="3391569"/>
            <a:ext cx="1450928" cy="566471"/>
          </a:xfrm>
          <a:prstGeom prst="borderCallout1">
            <a:avLst>
              <a:gd name="adj1" fmla="val 62182"/>
              <a:gd name="adj2" fmla="val -7423"/>
              <a:gd name="adj3" fmla="val 59137"/>
              <a:gd name="adj4" fmla="val -20953"/>
            </a:avLst>
          </a:prstGeom>
          <a:ln w="952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 ประตูเหล็กม้วน </a:t>
            </a:r>
          </a:p>
          <a:p>
            <a:pPr algn="ctr"/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Shutter Door)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22" name="Callout: Line 21">
            <a:extLst>
              <a:ext uri="{FF2B5EF4-FFF2-40B4-BE49-F238E27FC236}">
                <a16:creationId xmlns:a16="http://schemas.microsoft.com/office/drawing/2014/main" id="{AEF83CC8-830D-46C0-8A80-2778A7EB5764}"/>
              </a:ext>
            </a:extLst>
          </p:cNvPr>
          <p:cNvSpPr/>
          <p:nvPr/>
        </p:nvSpPr>
        <p:spPr>
          <a:xfrm>
            <a:off x="623392" y="3294970"/>
            <a:ext cx="1866900" cy="311858"/>
          </a:xfrm>
          <a:prstGeom prst="borderCallout1">
            <a:avLst>
              <a:gd name="adj1" fmla="val 51787"/>
              <a:gd name="adj2" fmla="val 104197"/>
              <a:gd name="adj3" fmla="val 52354"/>
              <a:gd name="adj4" fmla="val 147647"/>
            </a:avLst>
          </a:prstGeom>
          <a:ln w="952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อิฐบล็อก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/ BRICK BLOCK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8191D73-AD5E-4EDB-8AB5-C23C4272D571}"/>
              </a:ext>
            </a:extLst>
          </p:cNvPr>
          <p:cNvSpPr/>
          <p:nvPr/>
        </p:nvSpPr>
        <p:spPr>
          <a:xfrm>
            <a:off x="0" y="200836"/>
            <a:ext cx="121920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th-TH" sz="4000" dirty="0"/>
              <a:t>(แบบแปลนแผนผัง) ด้านข้างซ้ายอาคารผลิต</a:t>
            </a:r>
            <a:endParaRPr lang="th-TH" sz="4000" spc="300" dirty="0">
              <a:latin typeface="Quark" panose="02000000000000000000" pitchFamily="50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E2A6E2B-C1F2-4E38-B91E-1EAA208AAB42}"/>
              </a:ext>
            </a:extLst>
          </p:cNvPr>
          <p:cNvSpPr/>
          <p:nvPr/>
        </p:nvSpPr>
        <p:spPr>
          <a:xfrm>
            <a:off x="9729960" y="4792082"/>
            <a:ext cx="1794319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20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มาตราส่วน </a:t>
            </a:r>
            <a:r>
              <a:rPr lang="en-US" sz="20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1 : 100</a:t>
            </a:r>
            <a:endParaRPr lang="th-TH" sz="2000" b="1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0E664D-42B0-4B40-8C90-B64DCADDB0C6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</a:t>
            </a:r>
            <a:r>
              <a:rPr lang="th-TH" sz="1600" dirty="0" err="1">
                <a:latin typeface="FC Minimal" panose="020B0500040200020003" pitchFamily="34" charset="-34"/>
                <a:cs typeface="FC Minimal" panose="020B0500040200020003" pitchFamily="34" charset="-34"/>
              </a:rPr>
              <a:t>ลิล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”</a:t>
            </a:r>
            <a:b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</a:b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20389D1-9004-4F02-8790-E2CB3661BFAE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24560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A081AADC-509A-4FF4-97D4-21EF1C1AD9B9}"/>
              </a:ext>
            </a:extLst>
          </p:cNvPr>
          <p:cNvSpPr/>
          <p:nvPr/>
        </p:nvSpPr>
        <p:spPr>
          <a:xfrm>
            <a:off x="0" y="205588"/>
            <a:ext cx="121920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th-TH" sz="4000" dirty="0"/>
              <a:t>(ภาพถ่าย) ด้านข้างซ้ายอาคารผลิต</a:t>
            </a:r>
            <a:endParaRPr lang="th-TH" sz="4000" spc="300" dirty="0">
              <a:latin typeface="Quark" panose="02000000000000000000" pitchFamily="50" charset="0"/>
              <a:cs typeface="Quark" panose="02000000000000000000" pitchFamily="50" charset="0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65F4B536-32EE-4CC0-A7A9-90549B55192D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</a:t>
            </a:r>
            <a:r>
              <a:rPr lang="th-TH" sz="1600" dirty="0" err="1">
                <a:latin typeface="FC Minimal" panose="020B0500040200020003" pitchFamily="34" charset="-34"/>
                <a:cs typeface="FC Minimal" panose="020B0500040200020003" pitchFamily="34" charset="-34"/>
              </a:rPr>
              <a:t>ลิล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”</a:t>
            </a:r>
            <a:b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</a:b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DA346A3A-EDAD-4BBE-B5F8-11F73BFE76A1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</a:p>
        </p:txBody>
      </p:sp>
      <p:pic>
        <p:nvPicPr>
          <p:cNvPr id="8" name="Picture 7" descr="A picture containing sky, outdoor, ground, building&#10;&#10;Description automatically generated">
            <a:extLst>
              <a:ext uri="{FF2B5EF4-FFF2-40B4-BE49-F238E27FC236}">
                <a16:creationId xmlns:a16="http://schemas.microsoft.com/office/drawing/2014/main" id="{2186A505-A77E-4E2F-9DDF-35AF0E7AA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000" y="896761"/>
            <a:ext cx="9000000" cy="50644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62502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CE8054D-21F1-41A4-B571-9463DB654099}"/>
              </a:ext>
            </a:extLst>
          </p:cNvPr>
          <p:cNvGrpSpPr/>
          <p:nvPr/>
        </p:nvGrpSpPr>
        <p:grpSpPr>
          <a:xfrm>
            <a:off x="1048582" y="1216548"/>
            <a:ext cx="10094836" cy="5102367"/>
            <a:chOff x="1365081" y="1265227"/>
            <a:chExt cx="10094836" cy="506318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B060436-8CDC-4BE7-AAA9-0930732CFD63}"/>
                </a:ext>
              </a:extLst>
            </p:cNvPr>
            <p:cNvGrpSpPr/>
            <p:nvPr/>
          </p:nvGrpSpPr>
          <p:grpSpPr>
            <a:xfrm>
              <a:off x="1365081" y="1265227"/>
              <a:ext cx="10094836" cy="5063187"/>
              <a:chOff x="1621101" y="1230798"/>
              <a:chExt cx="10094836" cy="5063187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37B8857-D3A0-4C8C-8ADF-338A9A518D23}"/>
                  </a:ext>
                </a:extLst>
              </p:cNvPr>
              <p:cNvSpPr/>
              <p:nvPr/>
            </p:nvSpPr>
            <p:spPr>
              <a:xfrm>
                <a:off x="1621101" y="1248383"/>
                <a:ext cx="584776" cy="504560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00" spc="300" dirty="0">
                  <a:latin typeface="FC Minimal" panose="020B0500040200020003" pitchFamily="34" charset="-34"/>
                  <a:cs typeface="FC Minimal" panose="020B0500040200020003" pitchFamily="34" charset="-34"/>
                </a:endParaRPr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21ED7586-25B8-4138-B5E5-115EB71C7A20}"/>
                  </a:ext>
                </a:extLst>
              </p:cNvPr>
              <p:cNvSpPr/>
              <p:nvPr/>
            </p:nvSpPr>
            <p:spPr>
              <a:xfrm>
                <a:off x="3380379" y="3702034"/>
                <a:ext cx="6677081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14350" indent="-514350">
                  <a:buAutoNum type="arabicPeriod"/>
                </a:pPr>
                <a:r>
                  <a:rPr lang="th-TH" sz="2000" dirty="0">
                    <a:latin typeface="FC Minimal" panose="020B0500040200020003" pitchFamily="34" charset="-34"/>
                  </a:rPr>
                  <a:t>อาคารที่ทำงาน</a:t>
                </a:r>
              </a:p>
              <a:p>
                <a:pPr marL="514350" indent="-514350">
                  <a:buAutoNum type="arabicPeriod"/>
                </a:pPr>
                <a:r>
                  <a:rPr lang="th-TH" sz="2000" dirty="0">
                    <a:latin typeface="FC Minimal" panose="020B0500040200020003" pitchFamily="34" charset="-34"/>
                  </a:rPr>
                  <a:t>อาคารโรงงานผลิต </a:t>
                </a:r>
              </a:p>
              <a:p>
                <a:pPr marL="514350" indent="-514350">
                  <a:buAutoNum type="arabicPeriod"/>
                </a:pPr>
                <a:r>
                  <a:rPr lang="th-TH" sz="2000" dirty="0">
                    <a:latin typeface="FC Minimal" panose="020B0500040200020003" pitchFamily="34" charset="-34"/>
                  </a:rPr>
                  <a:t>ห้องน้ำ ห้องส้วม อ่างล้างน้ำ ชาย </a:t>
                </a:r>
                <a:r>
                  <a:rPr lang="en-US" sz="2000" dirty="0">
                    <a:latin typeface="FC Minimal" panose="020B0500040200020003" pitchFamily="34" charset="-34"/>
                  </a:rPr>
                  <a:t>1 </a:t>
                </a:r>
                <a:r>
                  <a:rPr lang="th-TH" sz="2000" dirty="0">
                    <a:latin typeface="FC Minimal" panose="020B0500040200020003" pitchFamily="34" charset="-34"/>
                  </a:rPr>
                  <a:t>ห้อง หญิง </a:t>
                </a:r>
                <a:r>
                  <a:rPr lang="en-US" sz="2000" dirty="0">
                    <a:latin typeface="FC Minimal" panose="020B0500040200020003" pitchFamily="34" charset="-34"/>
                  </a:rPr>
                  <a:t>1 </a:t>
                </a:r>
                <a:r>
                  <a:rPr lang="th-TH" sz="2000" dirty="0">
                    <a:latin typeface="FC Minimal" panose="020B0500040200020003" pitchFamily="34" charset="-34"/>
                  </a:rPr>
                  <a:t>ห้อง</a:t>
                </a:r>
              </a:p>
              <a:p>
                <a:pPr lvl="3"/>
                <a:r>
                  <a:rPr lang="th-TH" sz="2000" dirty="0">
                    <a:latin typeface="FC Minimal" panose="020B0500040200020003" pitchFamily="34" charset="-34"/>
                  </a:rPr>
                  <a:t>	</a:t>
                </a:r>
              </a:p>
              <a:p>
                <a:pPr lvl="3"/>
                <a:r>
                  <a:rPr lang="th-TH" sz="2000" dirty="0">
                    <a:latin typeface="FC Minimal" panose="020B0500040200020003" pitchFamily="34" charset="-34"/>
                  </a:rPr>
                  <a:t>	ทางระบายน้ำสาธารณะ</a:t>
                </a:r>
              </a:p>
              <a:p>
                <a:r>
                  <a:rPr lang="th-TH" sz="2000" dirty="0">
                    <a:latin typeface="FC Minimal" panose="020B0500040200020003" pitchFamily="34" charset="-34"/>
                  </a:rPr>
                  <a:t>		ทางระบายน้ำภายใน</a:t>
                </a: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D84C39A-DEED-49B9-8286-39535ED511B9}"/>
                  </a:ext>
                </a:extLst>
              </p:cNvPr>
              <p:cNvSpPr/>
              <p:nvPr/>
            </p:nvSpPr>
            <p:spPr>
              <a:xfrm rot="16200000">
                <a:off x="472047" y="3757121"/>
                <a:ext cx="297709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dirty="0">
                    <a:solidFill>
                      <a:schemeClr val="bg1"/>
                    </a:solidFill>
                    <a:latin typeface="FC Minimal" panose="020B0500040200020003" pitchFamily="34" charset="-34"/>
                    <a:cs typeface="FC Minimal" panose="020B0500040200020003" pitchFamily="34" charset="-34"/>
                  </a:rPr>
                  <a:t>ทางหลวงชนบท สฏ. </a:t>
                </a:r>
                <a:r>
                  <a:rPr lang="en-US" sz="3200" dirty="0">
                    <a:solidFill>
                      <a:schemeClr val="bg1"/>
                    </a:solidFill>
                    <a:latin typeface="FC Minimal" panose="020B0500040200020003" pitchFamily="34" charset="-34"/>
                    <a:cs typeface="FC Minimal" panose="020B0500040200020003" pitchFamily="34" charset="-34"/>
                  </a:rPr>
                  <a:t>3118</a:t>
                </a:r>
                <a:endParaRPr lang="th-TH" dirty="0">
                  <a:solidFill>
                    <a:schemeClr val="bg1"/>
                  </a:solidFill>
                  <a:latin typeface="FC Minimal" panose="020B0500040200020003" pitchFamily="34" charset="-34"/>
                  <a:cs typeface="FC Minimal" panose="020B0500040200020003" pitchFamily="34" charset="-34"/>
                </a:endParaRP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064B13E5-AA5A-457E-9C54-01226B35035D}"/>
                  </a:ext>
                </a:extLst>
              </p:cNvPr>
              <p:cNvGrpSpPr/>
              <p:nvPr/>
            </p:nvGrpSpPr>
            <p:grpSpPr>
              <a:xfrm>
                <a:off x="2247145" y="1230798"/>
                <a:ext cx="144016" cy="5025001"/>
                <a:chOff x="2495600" y="1608170"/>
                <a:chExt cx="144016" cy="5025001"/>
              </a:xfrm>
            </p:grpSpPr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99DA23E8-F3F8-427B-A284-FCA16518B3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95600" y="1608170"/>
                  <a:ext cx="0" cy="502500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18368A6A-698F-465D-B34F-F68B50CFC1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67608" y="1623410"/>
                  <a:ext cx="0" cy="5009761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  <a:prstDash val="lgDash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95574BBE-B588-4E5A-BEA9-C9A85A1CB9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39616" y="1625755"/>
                  <a:ext cx="0" cy="500741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C94397E-D5A3-49FA-99AF-394CEC80222B}"/>
                  </a:ext>
                </a:extLst>
              </p:cNvPr>
              <p:cNvSpPr/>
              <p:nvPr/>
            </p:nvSpPr>
            <p:spPr>
              <a:xfrm>
                <a:off x="2391160" y="1480840"/>
                <a:ext cx="9324777" cy="216024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3200" dirty="0">
                  <a:latin typeface="FC Minimal" panose="020B0500040200020003" pitchFamily="34" charset="-34"/>
                  <a:cs typeface="FC Minimal" panose="020B0500040200020003" pitchFamily="34" charset="-34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D10CC42-B09D-4C72-91C3-FD47EA7326C9}"/>
                  </a:ext>
                </a:extLst>
              </p:cNvPr>
              <p:cNvSpPr/>
              <p:nvPr/>
            </p:nvSpPr>
            <p:spPr>
              <a:xfrm>
                <a:off x="4460202" y="1739621"/>
                <a:ext cx="2934515" cy="144016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latin typeface="FC Minimal" panose="020B0500040200020003" pitchFamily="34" charset="-34"/>
                    <a:cs typeface="FC Minimal" panose="020B0500040200020003" pitchFamily="34" charset="-34"/>
                  </a:rPr>
                  <a:t>2</a:t>
                </a:r>
                <a:endParaRPr lang="th-TH" sz="4800" dirty="0">
                  <a:latin typeface="FC Minimal" panose="020B0500040200020003" pitchFamily="34" charset="-34"/>
                  <a:cs typeface="FC Minimal" panose="020B0500040200020003" pitchFamily="34" charset="-34"/>
                </a:endParaRP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67F9620A-076B-4BBC-9B2D-B371E50D4DAF}"/>
                  </a:ext>
                </a:extLst>
              </p:cNvPr>
              <p:cNvSpPr/>
              <p:nvPr/>
            </p:nvSpPr>
            <p:spPr>
              <a:xfrm>
                <a:off x="3041033" y="1730751"/>
                <a:ext cx="959154" cy="46129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dirty="0">
                    <a:latin typeface="FC Minimal" panose="020B0500040200020003" pitchFamily="34" charset="-34"/>
                    <a:cs typeface="FC Minimal" panose="020B0500040200020003" pitchFamily="34" charset="-34"/>
                  </a:rPr>
                  <a:t>1</a:t>
                </a:r>
                <a:endParaRPr lang="th-TH" sz="4400" dirty="0">
                  <a:latin typeface="FC Minimal" panose="020B0500040200020003" pitchFamily="34" charset="-34"/>
                  <a:cs typeface="FC Minimal" panose="020B0500040200020003" pitchFamily="34" charset="-34"/>
                </a:endParaRPr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0AD42E17-4A81-46FF-B08A-5ED649F87069}"/>
                  </a:ext>
                </a:extLst>
              </p:cNvPr>
              <p:cNvSpPr/>
              <p:nvPr/>
            </p:nvSpPr>
            <p:spPr>
              <a:xfrm>
                <a:off x="7742215" y="1743674"/>
                <a:ext cx="656352" cy="309508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latin typeface="FC Minimal" panose="020B0500040200020003" pitchFamily="34" charset="-34"/>
                    <a:cs typeface="FC Minimal" panose="020B0500040200020003" pitchFamily="34" charset="-34"/>
                  </a:rPr>
                  <a:t>3</a:t>
                </a:r>
                <a:endParaRPr lang="th-TH" sz="3200" dirty="0">
                  <a:latin typeface="FC Minimal" panose="020B0500040200020003" pitchFamily="34" charset="-34"/>
                  <a:cs typeface="FC Minimal" panose="020B0500040200020003" pitchFamily="34" charset="-34"/>
                </a:endParaRP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4764829-9A2B-4B58-B272-23DE043EDD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91160" y="1552848"/>
                <a:ext cx="6151422" cy="0"/>
              </a:xfrm>
              <a:prstGeom prst="line">
                <a:avLst/>
              </a:prstGeom>
              <a:ln w="5715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56CEE817-3FE0-43D5-8088-D819BC86A3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63853" y="5418846"/>
                <a:ext cx="1440000" cy="0"/>
              </a:xfrm>
              <a:prstGeom prst="line">
                <a:avLst/>
              </a:prstGeom>
              <a:ln w="5715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31D116FA-7B1D-46B2-8499-6AAF06B80D21}"/>
                  </a:ext>
                </a:extLst>
              </p:cNvPr>
              <p:cNvGrpSpPr/>
              <p:nvPr/>
            </p:nvGrpSpPr>
            <p:grpSpPr>
              <a:xfrm rot="5400000">
                <a:off x="4295661" y="4372539"/>
                <a:ext cx="144016" cy="1454068"/>
                <a:chOff x="2736511" y="872524"/>
                <a:chExt cx="144016" cy="5816927"/>
              </a:xfrm>
            </p:grpSpPr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76C9CBB5-E096-4F54-A3D6-60B0F03F4B65}"/>
                    </a:ext>
                  </a:extLst>
                </p:cNvPr>
                <p:cNvCxnSpPr/>
                <p:nvPr/>
              </p:nvCxnSpPr>
              <p:spPr>
                <a:xfrm>
                  <a:off x="2736511" y="872528"/>
                  <a:ext cx="0" cy="576064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4926ED2E-BB64-4838-B35D-EC752DBD6054}"/>
                    </a:ext>
                  </a:extLst>
                </p:cNvPr>
                <p:cNvCxnSpPr/>
                <p:nvPr/>
              </p:nvCxnSpPr>
              <p:spPr>
                <a:xfrm>
                  <a:off x="2808517" y="928804"/>
                  <a:ext cx="0" cy="5760647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  <a:prstDash val="lgDash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0486D68A-E34F-45C4-A964-395457387788}"/>
                    </a:ext>
                  </a:extLst>
                </p:cNvPr>
                <p:cNvCxnSpPr/>
                <p:nvPr/>
              </p:nvCxnSpPr>
              <p:spPr>
                <a:xfrm>
                  <a:off x="2880527" y="872524"/>
                  <a:ext cx="0" cy="576064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20" name="Picture 119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5AFB48B2-AA30-48A2-B1B6-8ACEA2652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0003" y="4222112"/>
              <a:ext cx="1374108" cy="1387112"/>
            </a:xfrm>
            <a:prstGeom prst="rect">
              <a:avLst/>
            </a:prstGeom>
          </p:spPr>
        </p:pic>
        <p:pic>
          <p:nvPicPr>
            <p:cNvPr id="6" name="Picture 5" descr="A picture containing outdoor, sky, grass, ground&#10;&#10;Description automatically generated">
              <a:extLst>
                <a:ext uri="{FF2B5EF4-FFF2-40B4-BE49-F238E27FC236}">
                  <a16:creationId xmlns:a16="http://schemas.microsoft.com/office/drawing/2014/main" id="{C4CB85AF-4CBE-459B-81C9-AEFC30CDE7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2" t="29147" r="469" b="32791"/>
            <a:stretch/>
          </p:blipFill>
          <p:spPr>
            <a:xfrm>
              <a:off x="2783244" y="1783351"/>
              <a:ext cx="944164" cy="451247"/>
            </a:xfrm>
            <a:prstGeom prst="rect">
              <a:avLst/>
            </a:prstGeom>
          </p:spPr>
        </p:pic>
        <p:pic>
          <p:nvPicPr>
            <p:cNvPr id="11" name="Picture 10" descr="A picture containing tree, outdoor, building&#10;&#10;Description automatically generated">
              <a:extLst>
                <a:ext uri="{FF2B5EF4-FFF2-40B4-BE49-F238E27FC236}">
                  <a16:creationId xmlns:a16="http://schemas.microsoft.com/office/drawing/2014/main" id="{CA8CDD47-B51A-4113-9BF5-684502B390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17" t="26347" r="16114" b="8594"/>
            <a:stretch/>
          </p:blipFill>
          <p:spPr>
            <a:xfrm>
              <a:off x="4189951" y="1801210"/>
              <a:ext cx="2934586" cy="1412081"/>
            </a:xfrm>
            <a:prstGeom prst="rect">
              <a:avLst/>
            </a:prstGeom>
          </p:spPr>
        </p:pic>
        <p:pic>
          <p:nvPicPr>
            <p:cNvPr id="14" name="Picture 13" descr="A picture containing outdoor, tree, grass, building&#10;&#10;Description automatically generated">
              <a:extLst>
                <a:ext uri="{FF2B5EF4-FFF2-40B4-BE49-F238E27FC236}">
                  <a16:creationId xmlns:a16="http://schemas.microsoft.com/office/drawing/2014/main" id="{E49A74E6-9266-4244-94D3-13E9298E5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53" t="14468" r="23187" b="16724"/>
            <a:stretch/>
          </p:blipFill>
          <p:spPr>
            <a:xfrm>
              <a:off x="7482427" y="1803592"/>
              <a:ext cx="640771" cy="2928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0CF18594-CA4A-46A1-863C-85C2084E18D1}"/>
              </a:ext>
            </a:extLst>
          </p:cNvPr>
          <p:cNvSpPr/>
          <p:nvPr/>
        </p:nvSpPr>
        <p:spPr>
          <a:xfrm>
            <a:off x="0" y="139330"/>
            <a:ext cx="1219200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5.2 แผนผังแสดงตำแหน่งพร้อมประโยชน์ใช้สอยของอาคารต่างๆ ในบริเวณที่ตั้งของสถานที่ผลิต</a:t>
            </a:r>
          </a:p>
          <a:p>
            <a:pPr lvl="0" algn="ctr">
              <a:defRPr/>
            </a:pPr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และบริเวณใกล้เคียงโดยรอบ รวมทั้งระบบการบำบัดน้ำเสียหรือน้ำทิ้ง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558FFC8F-D42C-4080-BBF5-70A51C0571CA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</a:t>
            </a:r>
            <a:r>
              <a:rPr lang="th-TH" sz="1600" dirty="0" err="1">
                <a:latin typeface="FC Minimal" panose="020B0500040200020003" pitchFamily="34" charset="-34"/>
                <a:cs typeface="FC Minimal" panose="020B0500040200020003" pitchFamily="34" charset="-34"/>
              </a:rPr>
              <a:t>ลิล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FA15D289-4475-48AC-BD16-1B71DCCAF5DD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15861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37E4D5-87D5-4990-A3C3-590F3DBBB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52" y="850303"/>
            <a:ext cx="11551296" cy="515739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9" name="Callout: Line 18">
            <a:extLst>
              <a:ext uri="{FF2B5EF4-FFF2-40B4-BE49-F238E27FC236}">
                <a16:creationId xmlns:a16="http://schemas.microsoft.com/office/drawing/2014/main" id="{9B9FE118-2BEF-419B-9687-9B5DD450984C}"/>
              </a:ext>
            </a:extLst>
          </p:cNvPr>
          <p:cNvSpPr/>
          <p:nvPr/>
        </p:nvSpPr>
        <p:spPr>
          <a:xfrm>
            <a:off x="335360" y="3429000"/>
            <a:ext cx="1866900" cy="311858"/>
          </a:xfrm>
          <a:prstGeom prst="borderCallout1">
            <a:avLst>
              <a:gd name="adj1" fmla="val 51787"/>
              <a:gd name="adj2" fmla="val 104197"/>
              <a:gd name="adj3" fmla="val 52354"/>
              <a:gd name="adj4" fmla="val 147647"/>
            </a:avLst>
          </a:prstGeom>
          <a:ln w="952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อิฐบล็อก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/ BRICK BLOCK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4ABBE2-18D6-4E16-98C1-7CD9821A5DBC}"/>
              </a:ext>
            </a:extLst>
          </p:cNvPr>
          <p:cNvSpPr/>
          <p:nvPr/>
        </p:nvSpPr>
        <p:spPr>
          <a:xfrm>
            <a:off x="0" y="188642"/>
            <a:ext cx="121920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th-TH" sz="4000" dirty="0"/>
              <a:t>(แบบแปลนแผนผัง) ด้านข้างขวาอาคารผลิต</a:t>
            </a:r>
            <a:endParaRPr lang="th-TH" sz="4000" spc="300" dirty="0">
              <a:latin typeface="Quark" panose="02000000000000000000" pitchFamily="50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7378558-D6C3-464D-899D-03F198667318}"/>
              </a:ext>
            </a:extLst>
          </p:cNvPr>
          <p:cNvSpPr/>
          <p:nvPr/>
        </p:nvSpPr>
        <p:spPr>
          <a:xfrm>
            <a:off x="9804412" y="4869160"/>
            <a:ext cx="1794319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20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มาตราส่วน </a:t>
            </a:r>
            <a:r>
              <a:rPr lang="en-US" sz="20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1 : 100</a:t>
            </a:r>
            <a:endParaRPr lang="th-TH" sz="2000" b="1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10" name="Callout: Line 9">
            <a:extLst>
              <a:ext uri="{FF2B5EF4-FFF2-40B4-BE49-F238E27FC236}">
                <a16:creationId xmlns:a16="http://schemas.microsoft.com/office/drawing/2014/main" id="{9170F0DD-5750-4BBE-B5B5-7CEA1670B587}"/>
              </a:ext>
            </a:extLst>
          </p:cNvPr>
          <p:cNvSpPr/>
          <p:nvPr/>
        </p:nvSpPr>
        <p:spPr>
          <a:xfrm>
            <a:off x="436466" y="2786131"/>
            <a:ext cx="1866900" cy="311858"/>
          </a:xfrm>
          <a:prstGeom prst="borderCallout1">
            <a:avLst>
              <a:gd name="adj1" fmla="val 56074"/>
              <a:gd name="adj2" fmla="val 104777"/>
              <a:gd name="adj3" fmla="val 55141"/>
              <a:gd name="adj4" fmla="val 128744"/>
            </a:avLst>
          </a:prstGeom>
          <a:ln w="952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เมทัลชีท (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METAL SHEET)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5F64C9D-ABE0-4B1E-A6F1-92A0CB156366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</a:t>
            </a:r>
            <a:r>
              <a:rPr lang="th-TH" sz="1600" dirty="0" err="1">
                <a:latin typeface="FC Minimal" panose="020B0500040200020003" pitchFamily="34" charset="-34"/>
                <a:cs typeface="FC Minimal" panose="020B0500040200020003" pitchFamily="34" charset="-34"/>
              </a:rPr>
              <a:t>ลิล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”</a:t>
            </a:r>
            <a:b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</a:b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08167EC-1A6F-4ADF-B77C-14C3C4C0E328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152006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A081AADC-509A-4FF4-97D4-21EF1C1AD9B9}"/>
              </a:ext>
            </a:extLst>
          </p:cNvPr>
          <p:cNvSpPr/>
          <p:nvPr/>
        </p:nvSpPr>
        <p:spPr>
          <a:xfrm>
            <a:off x="0" y="205588"/>
            <a:ext cx="1219200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th-TH" sz="3600" dirty="0"/>
              <a:t>(ภาพถ่าย) ด้านข้างขวาอาคารผลิต</a:t>
            </a:r>
            <a:endParaRPr lang="th-TH" sz="3600" spc="300" dirty="0">
              <a:latin typeface="Quark" panose="02000000000000000000" pitchFamily="50" charset="0"/>
              <a:cs typeface="Quark" panose="02000000000000000000" pitchFamily="50" charset="0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65F4B536-32EE-4CC0-A7A9-90549B55192D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</a:t>
            </a:r>
            <a:r>
              <a:rPr lang="th-TH" sz="1600" dirty="0" err="1">
                <a:latin typeface="FC Minimal" panose="020B0500040200020003" pitchFamily="34" charset="-34"/>
                <a:cs typeface="FC Minimal" panose="020B0500040200020003" pitchFamily="34" charset="-34"/>
              </a:rPr>
              <a:t>ลิล</a:t>
            </a:r>
            <a:b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</a:b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DA346A3A-EDAD-4BBE-B5F8-11F73BFE76A1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</a:p>
        </p:txBody>
      </p:sp>
      <p:pic>
        <p:nvPicPr>
          <p:cNvPr id="3" name="Picture 2" descr="A picture containing yellow, building, house&#10;&#10;Description automatically generated">
            <a:extLst>
              <a:ext uri="{FF2B5EF4-FFF2-40B4-BE49-F238E27FC236}">
                <a16:creationId xmlns:a16="http://schemas.microsoft.com/office/drawing/2014/main" id="{8D96AF44-0045-4816-B7D1-631AEA9B3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000" y="896761"/>
            <a:ext cx="9000000" cy="50644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285334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A081AADC-509A-4FF4-97D4-21EF1C1AD9B9}"/>
              </a:ext>
            </a:extLst>
          </p:cNvPr>
          <p:cNvSpPr/>
          <p:nvPr/>
        </p:nvSpPr>
        <p:spPr>
          <a:xfrm>
            <a:off x="0" y="205588"/>
            <a:ext cx="121920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th-TH" sz="4000" dirty="0"/>
              <a:t>(แบบแปลนแผนผัง) ด้านหลังอาคารผลิต</a:t>
            </a:r>
            <a:endParaRPr lang="th-TH" sz="4000" spc="300" dirty="0">
              <a:latin typeface="Quark" panose="02000000000000000000" pitchFamily="50" charset="0"/>
              <a:cs typeface="Quark" panose="02000000000000000000" pitchFamily="50" charset="0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65F4B536-32EE-4CC0-A7A9-90549B55192D}"/>
              </a:ext>
            </a:extLst>
          </p:cNvPr>
          <p:cNvSpPr txBox="1">
            <a:spLocks/>
          </p:cNvSpPr>
          <p:nvPr/>
        </p:nvSpPr>
        <p:spPr>
          <a:xfrm>
            <a:off x="698527" y="6318915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</a:t>
            </a:r>
            <a:r>
              <a:rPr lang="th-TH" sz="1600" dirty="0" err="1">
                <a:latin typeface="FC Minimal" panose="020B0500040200020003" pitchFamily="34" charset="-34"/>
                <a:cs typeface="FC Minimal" panose="020B0500040200020003" pitchFamily="34" charset="-34"/>
              </a:rPr>
              <a:t>ลิล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”</a:t>
            </a:r>
            <a:b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</a:b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DA346A3A-EDAD-4BBE-B5F8-11F73BFE76A1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</a:p>
        </p:txBody>
      </p:sp>
      <p:pic>
        <p:nvPicPr>
          <p:cNvPr id="4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EFEACD32-6F8E-4DFB-BC5B-2BA99E774E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6" t="37266" r="25732" b="30742"/>
          <a:stretch/>
        </p:blipFill>
        <p:spPr>
          <a:xfrm>
            <a:off x="371364" y="877048"/>
            <a:ext cx="11521280" cy="510390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5A77D0-042C-4EF4-A131-D5F0B8C091A2}"/>
              </a:ext>
            </a:extLst>
          </p:cNvPr>
          <p:cNvSpPr/>
          <p:nvPr/>
        </p:nvSpPr>
        <p:spPr>
          <a:xfrm>
            <a:off x="9732404" y="4869160"/>
            <a:ext cx="1794319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20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มาตราส่วน </a:t>
            </a:r>
            <a:r>
              <a:rPr lang="en-US" sz="20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1 : 100</a:t>
            </a:r>
            <a:endParaRPr lang="th-TH" sz="2000" b="1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567071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A081AADC-509A-4FF4-97D4-21EF1C1AD9B9}"/>
              </a:ext>
            </a:extLst>
          </p:cNvPr>
          <p:cNvSpPr/>
          <p:nvPr/>
        </p:nvSpPr>
        <p:spPr>
          <a:xfrm>
            <a:off x="0" y="205588"/>
            <a:ext cx="121920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th-TH" sz="4000" dirty="0"/>
              <a:t>(ภาพถ่าย) ด้านหลังอาคารผลิต</a:t>
            </a:r>
            <a:endParaRPr lang="th-TH" sz="4000" spc="300" dirty="0">
              <a:latin typeface="Quark" panose="02000000000000000000" pitchFamily="50" charset="0"/>
              <a:cs typeface="Quark" panose="02000000000000000000" pitchFamily="50" charset="0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65F4B536-32EE-4CC0-A7A9-90549B55192D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</a:t>
            </a:r>
            <a:r>
              <a:rPr lang="th-TH" sz="1600" dirty="0" err="1">
                <a:latin typeface="FC Minimal" panose="020B0500040200020003" pitchFamily="34" charset="-34"/>
                <a:cs typeface="FC Minimal" panose="020B0500040200020003" pitchFamily="34" charset="-34"/>
              </a:rPr>
              <a:t>ลิล</a:t>
            </a:r>
            <a:b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</a:b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DA346A3A-EDAD-4BBE-B5F8-11F73BFE76A1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</a:p>
        </p:txBody>
      </p:sp>
      <p:pic>
        <p:nvPicPr>
          <p:cNvPr id="4" name="Picture 3" descr="A picture containing fence, outdoor&#10;&#10;Description automatically generated">
            <a:extLst>
              <a:ext uri="{FF2B5EF4-FFF2-40B4-BE49-F238E27FC236}">
                <a16:creationId xmlns:a16="http://schemas.microsoft.com/office/drawing/2014/main" id="{985E077F-B8DD-4169-8CA6-9DA8F6B6C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000" y="896761"/>
            <a:ext cx="9000000" cy="50644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491540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A081AADC-509A-4FF4-97D4-21EF1C1AD9B9}"/>
              </a:ext>
            </a:extLst>
          </p:cNvPr>
          <p:cNvSpPr/>
          <p:nvPr/>
        </p:nvSpPr>
        <p:spPr>
          <a:xfrm>
            <a:off x="0" y="205588"/>
            <a:ext cx="121920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th-TH" sz="4000" dirty="0"/>
              <a:t>(ภาพถ่าย) ด้านหลังอาคาร ให้เห็นภาพกว้างว่าสถานที่ผลิตอาหารอยู่บริเวณใด</a:t>
            </a:r>
            <a:endParaRPr lang="th-TH" sz="4000" spc="300" dirty="0">
              <a:latin typeface="Quark" panose="02000000000000000000" pitchFamily="50" charset="0"/>
              <a:cs typeface="Quark" panose="02000000000000000000" pitchFamily="50" charset="0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65F4B536-32EE-4CC0-A7A9-90549B55192D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</a:t>
            </a:r>
            <a:r>
              <a:rPr lang="th-TH" sz="1600" dirty="0" err="1">
                <a:latin typeface="FC Minimal" panose="020B0500040200020003" pitchFamily="34" charset="-34"/>
                <a:cs typeface="FC Minimal" panose="020B0500040200020003" pitchFamily="34" charset="-34"/>
              </a:rPr>
              <a:t>ลิล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”</a:t>
            </a:r>
            <a:b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</a:b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DA346A3A-EDAD-4BBE-B5F8-11F73BFE76A1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</a:p>
        </p:txBody>
      </p:sp>
      <p:pic>
        <p:nvPicPr>
          <p:cNvPr id="15" name="Picture 14" descr="A picture containing tree, outdoor, sky, grass&#10;&#10;Description automatically generated">
            <a:extLst>
              <a:ext uri="{FF2B5EF4-FFF2-40B4-BE49-F238E27FC236}">
                <a16:creationId xmlns:a16="http://schemas.microsoft.com/office/drawing/2014/main" id="{086F2A0F-429D-4D8B-9598-E9433E82AE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5" t="6950" r="15582" b="22175"/>
          <a:stretch/>
        </p:blipFill>
        <p:spPr>
          <a:xfrm>
            <a:off x="1596000" y="897750"/>
            <a:ext cx="9000000" cy="50625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339776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E38A76BB-D5A2-4F4B-85A5-F2A4EB1464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7" t="26828" r="39884" b="36071"/>
          <a:stretch/>
        </p:blipFill>
        <p:spPr>
          <a:xfrm>
            <a:off x="1460021" y="735968"/>
            <a:ext cx="9271959" cy="547314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A081AADC-509A-4FF4-97D4-21EF1C1AD9B9}"/>
              </a:ext>
            </a:extLst>
          </p:cNvPr>
          <p:cNvSpPr/>
          <p:nvPr/>
        </p:nvSpPr>
        <p:spPr>
          <a:xfrm>
            <a:off x="0" y="205588"/>
            <a:ext cx="121920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th-TH" sz="4000" dirty="0"/>
              <a:t>(แบบแปลนแผนผัง) </a:t>
            </a:r>
            <a:r>
              <a:rPr lang="th-TH" sz="3200" dirty="0"/>
              <a:t>ห้องหรือบริเวณรับวัตถุดิบ กรณีน้ำบริโภคในภาชนะบรรจุที่ปิดสนิท (ถังน้ำดิบ)</a:t>
            </a:r>
            <a:endParaRPr lang="th-TH" sz="4000" spc="300" dirty="0">
              <a:latin typeface="Quark" panose="02000000000000000000" pitchFamily="50" charset="0"/>
              <a:cs typeface="Quark" panose="02000000000000000000" pitchFamily="50" charset="0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65F4B536-32EE-4CC0-A7A9-90549B55192D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</a:t>
            </a:r>
            <a:r>
              <a:rPr lang="th-TH" sz="1600" dirty="0" err="1">
                <a:latin typeface="FC Minimal" panose="020B0500040200020003" pitchFamily="34" charset="-34"/>
                <a:cs typeface="FC Minimal" panose="020B0500040200020003" pitchFamily="34" charset="-34"/>
              </a:rPr>
              <a:t>ลิล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”</a:t>
            </a:r>
            <a:b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</a:b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DA346A3A-EDAD-4BBE-B5F8-11F73BFE76A1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DD1708C-68D8-4FB3-A0C3-03F25B23B0BD}"/>
              </a:ext>
            </a:extLst>
          </p:cNvPr>
          <p:cNvSpPr/>
          <p:nvPr/>
        </p:nvSpPr>
        <p:spPr>
          <a:xfrm>
            <a:off x="6778171" y="841829"/>
            <a:ext cx="3730172" cy="4484914"/>
          </a:xfrm>
          <a:custGeom>
            <a:avLst/>
            <a:gdLst>
              <a:gd name="connsiteX0" fmla="*/ 12700 w 3644900"/>
              <a:gd name="connsiteY0" fmla="*/ 0 h 4622800"/>
              <a:gd name="connsiteX1" fmla="*/ 0 w 3644900"/>
              <a:gd name="connsiteY1" fmla="*/ 546100 h 4622800"/>
              <a:gd name="connsiteX2" fmla="*/ 3136900 w 3644900"/>
              <a:gd name="connsiteY2" fmla="*/ 571500 h 4622800"/>
              <a:gd name="connsiteX3" fmla="*/ 3124200 w 3644900"/>
              <a:gd name="connsiteY3" fmla="*/ 4622800 h 4622800"/>
              <a:gd name="connsiteX4" fmla="*/ 3644900 w 3644900"/>
              <a:gd name="connsiteY4" fmla="*/ 4622800 h 4622800"/>
              <a:gd name="connsiteX5" fmla="*/ 3644900 w 3644900"/>
              <a:gd name="connsiteY5" fmla="*/ 12700 h 4622800"/>
              <a:gd name="connsiteX6" fmla="*/ 12700 w 3644900"/>
              <a:gd name="connsiteY6" fmla="*/ 0 h 462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44900" h="4622800">
                <a:moveTo>
                  <a:pt x="12700" y="0"/>
                </a:moveTo>
                <a:lnTo>
                  <a:pt x="0" y="546100"/>
                </a:lnTo>
                <a:lnTo>
                  <a:pt x="3136900" y="571500"/>
                </a:lnTo>
                <a:cubicBezTo>
                  <a:pt x="3132667" y="1921933"/>
                  <a:pt x="3128433" y="3272367"/>
                  <a:pt x="3124200" y="4622800"/>
                </a:cubicBezTo>
                <a:lnTo>
                  <a:pt x="3644900" y="4622800"/>
                </a:lnTo>
                <a:lnTo>
                  <a:pt x="3644900" y="12700"/>
                </a:lnTo>
                <a:lnTo>
                  <a:pt x="12700" y="0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 w="38100">
            <a:prstDash val="sysDot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202988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A081AADC-509A-4FF4-97D4-21EF1C1AD9B9}"/>
              </a:ext>
            </a:extLst>
          </p:cNvPr>
          <p:cNvSpPr/>
          <p:nvPr/>
        </p:nvSpPr>
        <p:spPr>
          <a:xfrm>
            <a:off x="0" y="205590"/>
            <a:ext cx="12192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th-TH" sz="4000" dirty="0">
                <a:latin typeface="Cordia New" panose="020B0304020202020204" pitchFamily="34" charset="-34"/>
                <a:cs typeface="Cordia New" panose="020B0304020202020204" pitchFamily="34" charset="-34"/>
              </a:rPr>
              <a:t>(รูปภาพ) </a:t>
            </a:r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ห้องหรือบริเวณรับวัตถุดิบ กรณีน้ำบริโภคในภาชนะบรรจุที่ปิดสนิท</a:t>
            </a:r>
          </a:p>
          <a:p>
            <a:pPr lvl="0" algn="ctr">
              <a:defRPr/>
            </a:pPr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(ถังเก็บน้ำดิบ 8000 ลิตร + ถัง </a:t>
            </a:r>
            <a:r>
              <a:rPr 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PE 100 </a:t>
            </a:r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ลิตร ปั้ม </a:t>
            </a:r>
            <a:r>
              <a:rPr 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Feed </a:t>
            </a:r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น้ำยาคลอรีน) </a:t>
            </a:r>
            <a:endParaRPr lang="th-TH" sz="3200" spc="3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65F4B536-32EE-4CC0-A7A9-90549B55192D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</a:t>
            </a:r>
            <a:r>
              <a:rPr lang="th-TH" sz="1600" dirty="0" err="1">
                <a:latin typeface="FC Minimal" panose="020B0500040200020003" pitchFamily="34" charset="-34"/>
                <a:cs typeface="FC Minimal" panose="020B0500040200020003" pitchFamily="34" charset="-34"/>
              </a:rPr>
              <a:t>ลิล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”</a:t>
            </a:r>
            <a:b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</a:b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DA346A3A-EDAD-4BBE-B5F8-11F73BFE76A1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</a:p>
        </p:txBody>
      </p:sp>
      <p:pic>
        <p:nvPicPr>
          <p:cNvPr id="3" name="Picture 2" descr="A picture containing outdoor, sky, ground, building&#10;&#10;Description automatically generated">
            <a:extLst>
              <a:ext uri="{FF2B5EF4-FFF2-40B4-BE49-F238E27FC236}">
                <a16:creationId xmlns:a16="http://schemas.microsoft.com/office/drawing/2014/main" id="{621D2369-C1DD-416E-BC99-9D801CC945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1"/>
          <a:stretch/>
        </p:blipFill>
        <p:spPr>
          <a:xfrm>
            <a:off x="4098484" y="1247942"/>
            <a:ext cx="7056784" cy="50644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3034FA-6E78-48A6-85DF-464172E633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46" y="1268826"/>
            <a:ext cx="2850288" cy="50652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5550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A081AADC-509A-4FF4-97D4-21EF1C1AD9B9}"/>
              </a:ext>
            </a:extLst>
          </p:cNvPr>
          <p:cNvSpPr/>
          <p:nvPr/>
        </p:nvSpPr>
        <p:spPr>
          <a:xfrm>
            <a:off x="0" y="205588"/>
            <a:ext cx="121920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th-TH" sz="4000" dirty="0"/>
              <a:t>(แบบแปลนแผนผัง) ห้องหรือบริเวณติดตั้งเครื่องหรืออุปกรณ์ปรับคุณภาพน้ำ </a:t>
            </a:r>
            <a:endParaRPr lang="th-TH" sz="4000" spc="300" dirty="0">
              <a:latin typeface="Quark" panose="02000000000000000000" pitchFamily="50" charset="0"/>
              <a:cs typeface="Quark" panose="02000000000000000000" pitchFamily="50" charset="0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65F4B536-32EE-4CC0-A7A9-90549B55192D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</a:t>
            </a:r>
            <a:r>
              <a:rPr lang="th-TH" sz="1600" dirty="0" err="1">
                <a:latin typeface="FC Minimal" panose="020B0500040200020003" pitchFamily="34" charset="-34"/>
                <a:cs typeface="FC Minimal" panose="020B0500040200020003" pitchFamily="34" charset="-34"/>
              </a:rPr>
              <a:t>ลิล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”</a:t>
            </a:r>
            <a:b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</a:b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DA346A3A-EDAD-4BBE-B5F8-11F73BFE76A1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E43B32D5-332A-4999-BF3C-692FF849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7" t="26828" r="39884" b="36071"/>
          <a:stretch/>
        </p:blipFill>
        <p:spPr>
          <a:xfrm>
            <a:off x="1460021" y="735968"/>
            <a:ext cx="9271959" cy="54731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24A492-196B-4899-AD7F-B826D16AA607}"/>
              </a:ext>
            </a:extLst>
          </p:cNvPr>
          <p:cNvSpPr/>
          <p:nvPr/>
        </p:nvSpPr>
        <p:spPr>
          <a:xfrm>
            <a:off x="8047225" y="1436915"/>
            <a:ext cx="1938604" cy="3963662"/>
          </a:xfrm>
          <a:prstGeom prst="rect">
            <a:avLst/>
          </a:prstGeom>
          <a:solidFill>
            <a:srgbClr val="FF0000">
              <a:alpha val="40000"/>
            </a:srgbClr>
          </a:solidFill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117345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A081AADC-509A-4FF4-97D4-21EF1C1AD9B9}"/>
              </a:ext>
            </a:extLst>
          </p:cNvPr>
          <p:cNvSpPr/>
          <p:nvPr/>
        </p:nvSpPr>
        <p:spPr>
          <a:xfrm>
            <a:off x="0" y="205588"/>
            <a:ext cx="121920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4000" dirty="0">
                <a:latin typeface="Cordia New" panose="020B0304020202020204" pitchFamily="34" charset="-34"/>
                <a:cs typeface="Cordia New" panose="020B0304020202020204" pitchFamily="34" charset="-34"/>
              </a:rPr>
              <a:t>(รูปภาพ) ห้องหรือบริเวณติดตั้งเครื่องหรืออุปกรณ์ปรับคุณภาพน้ำ </a:t>
            </a: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65F4B536-32EE-4CC0-A7A9-90549B55192D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</a:t>
            </a:r>
            <a:r>
              <a:rPr lang="th-TH" sz="1600" dirty="0" err="1">
                <a:latin typeface="FC Minimal" panose="020B0500040200020003" pitchFamily="34" charset="-34"/>
                <a:cs typeface="FC Minimal" panose="020B0500040200020003" pitchFamily="34" charset="-34"/>
              </a:rPr>
              <a:t>ลิล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”</a:t>
            </a:r>
            <a:b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</a:b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DA346A3A-EDAD-4BBE-B5F8-11F73BFE76A1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</a:p>
        </p:txBody>
      </p:sp>
      <p:pic>
        <p:nvPicPr>
          <p:cNvPr id="6" name="Picture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A2024DA6-7C19-422A-9BA4-95994EA18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000" y="897750"/>
            <a:ext cx="9000000" cy="50625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609588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A081AADC-509A-4FF4-97D4-21EF1C1AD9B9}"/>
              </a:ext>
            </a:extLst>
          </p:cNvPr>
          <p:cNvSpPr/>
          <p:nvPr/>
        </p:nvSpPr>
        <p:spPr>
          <a:xfrm>
            <a:off x="-24274" y="188640"/>
            <a:ext cx="12192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3600" dirty="0">
                <a:latin typeface="Cordia New" panose="020B0304020202020204" pitchFamily="34" charset="-34"/>
              </a:rPr>
              <a:t>(รูปภาพ) ห้องหรือบริเวณติดตั้งเครื่องหรืออุปกรณ์ปรับคุณภาพน้ำ </a:t>
            </a:r>
          </a:p>
          <a:p>
            <a:pPr algn="ctr"/>
            <a:r>
              <a:rPr lang="th-TH" sz="3600" dirty="0">
                <a:latin typeface="Cordia New" panose="020B0304020202020204" pitchFamily="34" charset="-34"/>
              </a:rPr>
              <a:t>ระบบการผลิตน้ำอ่อน (</a:t>
            </a:r>
            <a:r>
              <a:rPr lang="en-US" sz="3600" dirty="0">
                <a:latin typeface="Cordia New" panose="020B0304020202020204" pitchFamily="34" charset="-34"/>
              </a:rPr>
              <a:t>Softener) + </a:t>
            </a:r>
            <a:r>
              <a:rPr lang="th-TH" sz="3600" dirty="0">
                <a:latin typeface="Cordia New" panose="020B0304020202020204" pitchFamily="34" charset="-34"/>
              </a:rPr>
              <a:t>ระบบการผลิตน้ำอาร์โอ (</a:t>
            </a:r>
            <a:r>
              <a:rPr lang="en-US" sz="3600" dirty="0">
                <a:latin typeface="Cordia New" panose="020B0304020202020204" pitchFamily="34" charset="-34"/>
              </a:rPr>
              <a:t>Reverse Osmosis ; RO) </a:t>
            </a:r>
            <a:endParaRPr lang="th-TH" sz="3600" spc="300" dirty="0">
              <a:latin typeface="Cordia New" panose="020B0304020202020204" pitchFamily="34" charset="-34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65F4B536-32EE-4CC0-A7A9-90549B55192D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</a:t>
            </a:r>
            <a:r>
              <a:rPr lang="th-TH" sz="1600" dirty="0" err="1">
                <a:latin typeface="FC Minimal" panose="020B0500040200020003" pitchFamily="34" charset="-34"/>
                <a:cs typeface="FC Minimal" panose="020B0500040200020003" pitchFamily="34" charset="-34"/>
              </a:rPr>
              <a:t>ลิล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”</a:t>
            </a:r>
            <a:b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</a:b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DA346A3A-EDAD-4BBE-B5F8-11F73BFE76A1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</a:p>
        </p:txBody>
      </p:sp>
      <p:pic>
        <p:nvPicPr>
          <p:cNvPr id="8" name="Content Placeholder 7" descr="A picture containing indoor, trash&#10;&#10;Description automatically generated">
            <a:extLst>
              <a:ext uri="{FF2B5EF4-FFF2-40B4-BE49-F238E27FC236}">
                <a16:creationId xmlns:a16="http://schemas.microsoft.com/office/drawing/2014/main" id="{3FB61F69-80A1-4395-B6A6-E0C64D94C1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000" y="1238042"/>
            <a:ext cx="9000000" cy="5064479"/>
          </a:xfr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23015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F75020B-07DF-4083-A112-6AD522E12F08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77F294-C183-4717-9043-F9E2EEA80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28" y="1304764"/>
            <a:ext cx="11508742" cy="501415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6" name="Callout: Line 15">
            <a:extLst>
              <a:ext uri="{FF2B5EF4-FFF2-40B4-BE49-F238E27FC236}">
                <a16:creationId xmlns:a16="http://schemas.microsoft.com/office/drawing/2014/main" id="{2CD6A8A2-8747-4DD5-8839-F7FE56FD509A}"/>
              </a:ext>
            </a:extLst>
          </p:cNvPr>
          <p:cNvSpPr/>
          <p:nvPr/>
        </p:nvSpPr>
        <p:spPr>
          <a:xfrm>
            <a:off x="9846298" y="2183827"/>
            <a:ext cx="1794318" cy="407162"/>
          </a:xfrm>
          <a:prstGeom prst="borderCallout1">
            <a:avLst>
              <a:gd name="adj1" fmla="val 47929"/>
              <a:gd name="adj2" fmla="val -1951"/>
              <a:gd name="adj3" fmla="val 47507"/>
              <a:gd name="adj4" fmla="val -103172"/>
            </a:avLst>
          </a:prstGeom>
          <a:ln w="952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เมทัลชีท (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METAL SHEET)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17" name="Callout: Line 16">
            <a:extLst>
              <a:ext uri="{FF2B5EF4-FFF2-40B4-BE49-F238E27FC236}">
                <a16:creationId xmlns:a16="http://schemas.microsoft.com/office/drawing/2014/main" id="{EC91B1D3-874A-470C-B74E-E62D6663ECA0}"/>
              </a:ext>
            </a:extLst>
          </p:cNvPr>
          <p:cNvSpPr/>
          <p:nvPr/>
        </p:nvSpPr>
        <p:spPr>
          <a:xfrm>
            <a:off x="9846299" y="3065468"/>
            <a:ext cx="1794318" cy="311858"/>
          </a:xfrm>
          <a:prstGeom prst="borderCallout1">
            <a:avLst>
              <a:gd name="adj1" fmla="val 47929"/>
              <a:gd name="adj2" fmla="val -3781"/>
              <a:gd name="adj3" fmla="val 53641"/>
              <a:gd name="adj4" fmla="val -102807"/>
            </a:avLst>
          </a:prstGeom>
          <a:ln w="952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อิฐบล็อก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/ BRICJ BLOCK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18" name="Callout: Line 17">
            <a:extLst>
              <a:ext uri="{FF2B5EF4-FFF2-40B4-BE49-F238E27FC236}">
                <a16:creationId xmlns:a16="http://schemas.microsoft.com/office/drawing/2014/main" id="{EC878750-EA71-4FF1-925F-8EEA5993AF38}"/>
              </a:ext>
            </a:extLst>
          </p:cNvPr>
          <p:cNvSpPr/>
          <p:nvPr/>
        </p:nvSpPr>
        <p:spPr>
          <a:xfrm>
            <a:off x="9190567" y="3640634"/>
            <a:ext cx="2450049" cy="311858"/>
          </a:xfrm>
          <a:prstGeom prst="borderCallout1">
            <a:avLst>
              <a:gd name="adj1" fmla="val 47929"/>
              <a:gd name="adj2" fmla="val -2337"/>
              <a:gd name="adj3" fmla="val 45603"/>
              <a:gd name="adj4" fmla="val -63768"/>
            </a:avLst>
          </a:prstGeom>
          <a:ln w="952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 ประตูเหล็กม้วน (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Shutter Door)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72934A6-167A-4306-8292-4A89A4FD1706}"/>
              </a:ext>
            </a:extLst>
          </p:cNvPr>
          <p:cNvSpPr/>
          <p:nvPr/>
        </p:nvSpPr>
        <p:spPr>
          <a:xfrm>
            <a:off x="-24680" y="116632"/>
            <a:ext cx="1219200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5.3 รูปด้านหน้าอาคารผลิตต้องแสดงระยะและมาตราส่วนให้ถูกต้อง </a:t>
            </a:r>
          </a:p>
          <a:p>
            <a:pPr lvl="0" algn="ctr">
              <a:defRPr/>
            </a:pPr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แสดงชนิดของวัสดุที่ใช้ ในส่วนของฝาผนัง พื้น ประตู หน้าต่าง เพดาน และหลังคา เป็นต้น </a:t>
            </a:r>
            <a:endParaRPr lang="th-TH" sz="3200" spc="3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EF33F1-E349-4705-9216-8426ACD62466}"/>
              </a:ext>
            </a:extLst>
          </p:cNvPr>
          <p:cNvSpPr/>
          <p:nvPr/>
        </p:nvSpPr>
        <p:spPr>
          <a:xfrm>
            <a:off x="9846297" y="4937975"/>
            <a:ext cx="1794319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20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มาตราส่วน </a:t>
            </a:r>
            <a:r>
              <a:rPr lang="en-US" sz="20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1 : 100</a:t>
            </a:r>
            <a:endParaRPr lang="th-TH" sz="2000" b="1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8A2FB35-5C81-4E7E-85EE-D47B93EA1EF7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</a:t>
            </a:r>
            <a:r>
              <a:rPr lang="th-TH" sz="1600" dirty="0" err="1">
                <a:latin typeface="FC Minimal" panose="020B0500040200020003" pitchFamily="34" charset="-34"/>
                <a:cs typeface="FC Minimal" panose="020B0500040200020003" pitchFamily="34" charset="-34"/>
              </a:rPr>
              <a:t>ลิล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124048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A081AADC-509A-4FF4-97D4-21EF1C1AD9B9}"/>
              </a:ext>
            </a:extLst>
          </p:cNvPr>
          <p:cNvSpPr/>
          <p:nvPr/>
        </p:nvSpPr>
        <p:spPr>
          <a:xfrm>
            <a:off x="0" y="205590"/>
            <a:ext cx="12192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3600" dirty="0">
                <a:latin typeface="Cordia New" panose="020B0304020202020204" pitchFamily="34" charset="-34"/>
                <a:cs typeface="Cordia New" panose="020B0304020202020204" pitchFamily="34" charset="-34"/>
              </a:rPr>
              <a:t>(รูปภาพ) ห้องหรือบริเวณติดตั้งเครื่องหรืออุปกรณ์ปรับคุณภาพน้ำ </a:t>
            </a:r>
          </a:p>
          <a:p>
            <a:pPr algn="ctr"/>
            <a:r>
              <a:rPr lang="th-TH" sz="3600" dirty="0">
                <a:latin typeface="Cordia New" panose="020B0304020202020204" pitchFamily="34" charset="-34"/>
                <a:cs typeface="Cordia New" panose="020B0304020202020204" pitchFamily="34" charset="-34"/>
              </a:rPr>
              <a:t>ระบบการผลิตน้ำอ่อน (</a:t>
            </a:r>
            <a:r>
              <a:rPr lang="en-US" sz="3600" dirty="0">
                <a:latin typeface="Cordia New" panose="020B0304020202020204" pitchFamily="34" charset="-34"/>
                <a:cs typeface="Cordia New" panose="020B0304020202020204" pitchFamily="34" charset="-34"/>
              </a:rPr>
              <a:t>Softener) </a:t>
            </a:r>
            <a:r>
              <a:rPr lang="th-TH" sz="3600" dirty="0">
                <a:latin typeface="Cordia New" panose="020B0304020202020204" pitchFamily="34" charset="-34"/>
                <a:cs typeface="Cordia New" panose="020B0304020202020204" pitchFamily="34" charset="-34"/>
              </a:rPr>
              <a:t>+ ถังน้ำซอฟท์ 4000 ลิตร</a:t>
            </a:r>
            <a:endParaRPr lang="th-TH" sz="3600" spc="3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65F4B536-32EE-4CC0-A7A9-90549B55192D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</a:t>
            </a:r>
            <a:r>
              <a:rPr lang="th-TH" sz="1600" dirty="0" err="1">
                <a:latin typeface="FC Minimal" panose="020B0500040200020003" pitchFamily="34" charset="-34"/>
                <a:cs typeface="FC Minimal" panose="020B0500040200020003" pitchFamily="34" charset="-34"/>
              </a:rPr>
              <a:t>ลิล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”</a:t>
            </a:r>
            <a:b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</a:b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DA346A3A-EDAD-4BBE-B5F8-11F73BFE76A1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  <a:endParaRPr lang="en-US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8C680D83-3D4B-44BE-949C-C7644AC906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3" r="15921"/>
          <a:stretch/>
        </p:blipFill>
        <p:spPr>
          <a:xfrm>
            <a:off x="832066" y="1306833"/>
            <a:ext cx="6386286" cy="500399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05E01527-306C-495A-9935-FFA7201844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90" r="8331"/>
          <a:stretch/>
        </p:blipFill>
        <p:spPr>
          <a:xfrm>
            <a:off x="7830233" y="1302976"/>
            <a:ext cx="3599543" cy="500399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216282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A081AADC-509A-4FF4-97D4-21EF1C1AD9B9}"/>
              </a:ext>
            </a:extLst>
          </p:cNvPr>
          <p:cNvSpPr/>
          <p:nvPr/>
        </p:nvSpPr>
        <p:spPr>
          <a:xfrm>
            <a:off x="0" y="205590"/>
            <a:ext cx="1219200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(รูปภาพ) ห้องหรือบริเวณติดตั้งเครื่องหรืออุปกรณ์ปรับคุณภาพน้ำ </a:t>
            </a:r>
          </a:p>
          <a:p>
            <a:pPr algn="ctr"/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ระบบการผลิตน้ำอาร์โอ (</a:t>
            </a:r>
            <a:r>
              <a:rPr 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Reverse Osmosis ; RO) </a:t>
            </a:r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ถังน้ำดี หรือบ่อเก็บน้ำดีที่ใช้ในการผลิตและบรรจุ </a:t>
            </a:r>
            <a:endParaRPr lang="th-TH" sz="3200" spc="3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65F4B536-32EE-4CC0-A7A9-90549B55192D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</a:t>
            </a:r>
            <a:r>
              <a:rPr lang="th-TH" sz="1600" dirty="0" err="1">
                <a:latin typeface="FC Minimal" panose="020B0500040200020003" pitchFamily="34" charset="-34"/>
                <a:cs typeface="FC Minimal" panose="020B0500040200020003" pitchFamily="34" charset="-34"/>
              </a:rPr>
              <a:t>ลิล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”</a:t>
            </a:r>
            <a:b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</a:b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DA346A3A-EDAD-4BBE-B5F8-11F73BFE76A1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  <a:endParaRPr lang="en-US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F6D1DA4A-6EE5-47B6-8F06-5A4A29D413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5" r="13299"/>
          <a:stretch/>
        </p:blipFill>
        <p:spPr>
          <a:xfrm>
            <a:off x="5015882" y="1304764"/>
            <a:ext cx="6560457" cy="5004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102DEC79-2F33-435F-9985-DB81724D8D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1" r="27418"/>
          <a:stretch/>
        </p:blipFill>
        <p:spPr>
          <a:xfrm>
            <a:off x="767408" y="1305320"/>
            <a:ext cx="3614486" cy="5004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234544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A081AADC-509A-4FF4-97D4-21EF1C1AD9B9}"/>
              </a:ext>
            </a:extLst>
          </p:cNvPr>
          <p:cNvSpPr/>
          <p:nvPr/>
        </p:nvSpPr>
        <p:spPr>
          <a:xfrm>
            <a:off x="0" y="205590"/>
            <a:ext cx="12192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3600" dirty="0"/>
              <a:t>(รูปภาพ) ห้องหรือบริเวณติดตั้งเครื่องหรืออุปกรณ์ปรับคุณภาพน้ำ </a:t>
            </a:r>
          </a:p>
          <a:p>
            <a:pPr algn="ctr"/>
            <a:r>
              <a:rPr lang="th-TH" sz="3600" dirty="0"/>
              <a:t>การตรวจวิเคราะห์คุณภาพทางจุลินทรีย์และเคมี + จุดเก็บสารเคมี </a:t>
            </a:r>
            <a:endParaRPr lang="th-TH" sz="3600" spc="300" dirty="0">
              <a:latin typeface="Cordia New" panose="020B0304020202020204" pitchFamily="34" charset="-34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65F4B536-32EE-4CC0-A7A9-90549B55192D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</a:t>
            </a:r>
            <a:r>
              <a:rPr lang="th-TH" sz="1600" dirty="0" err="1">
                <a:latin typeface="FC Minimal" panose="020B0500040200020003" pitchFamily="34" charset="-34"/>
                <a:cs typeface="FC Minimal" panose="020B0500040200020003" pitchFamily="34" charset="-34"/>
              </a:rPr>
              <a:t>ลิล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”</a:t>
            </a:r>
            <a:b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</a:b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DA346A3A-EDAD-4BBE-B5F8-11F73BFE76A1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</a:p>
        </p:txBody>
      </p:sp>
      <p:pic>
        <p:nvPicPr>
          <p:cNvPr id="10" name="Content Placeholder 9" descr="A picture containing indoor, wall, area&#10;&#10;Description automatically generated">
            <a:extLst>
              <a:ext uri="{FF2B5EF4-FFF2-40B4-BE49-F238E27FC236}">
                <a16:creationId xmlns:a16="http://schemas.microsoft.com/office/drawing/2014/main" id="{31D6055B-89FA-47DA-94CA-8BAEB649B4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000" y="1315210"/>
            <a:ext cx="8892000" cy="5003705"/>
          </a:xfr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575788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A081AADC-509A-4FF4-97D4-21EF1C1AD9B9}"/>
              </a:ext>
            </a:extLst>
          </p:cNvPr>
          <p:cNvSpPr/>
          <p:nvPr/>
        </p:nvSpPr>
        <p:spPr>
          <a:xfrm>
            <a:off x="30670" y="114565"/>
            <a:ext cx="121920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th-TH" sz="4000" dirty="0"/>
              <a:t>(แบบแปลนแผนผัง) ห้องหรือบริเวณเปลี่ยนเสื้อผ้าและเก็บของใช้ส่วนตัวของพนักงาน </a:t>
            </a:r>
            <a:endParaRPr lang="th-TH" sz="4000" spc="300" dirty="0">
              <a:latin typeface="Quark" panose="02000000000000000000" pitchFamily="50" charset="0"/>
              <a:cs typeface="Quark" panose="02000000000000000000" pitchFamily="50" charset="0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65F4B536-32EE-4CC0-A7A9-90549B55192D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</a:t>
            </a:r>
            <a:r>
              <a:rPr lang="th-TH" sz="1600" dirty="0" err="1">
                <a:latin typeface="FC Minimal" panose="020B0500040200020003" pitchFamily="34" charset="-34"/>
                <a:cs typeface="FC Minimal" panose="020B0500040200020003" pitchFamily="34" charset="-34"/>
              </a:rPr>
              <a:t>ลิล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”</a:t>
            </a:r>
            <a:b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</a:b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DA346A3A-EDAD-4BBE-B5F8-11F73BFE76A1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E43B32D5-332A-4999-BF3C-692FF849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7" t="26828" r="39884" b="36071"/>
          <a:stretch/>
        </p:blipFill>
        <p:spPr>
          <a:xfrm>
            <a:off x="1460021" y="735968"/>
            <a:ext cx="9271959" cy="547314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24A492-196B-4899-AD7F-B826D16AA607}"/>
              </a:ext>
            </a:extLst>
          </p:cNvPr>
          <p:cNvSpPr/>
          <p:nvPr/>
        </p:nvSpPr>
        <p:spPr>
          <a:xfrm>
            <a:off x="6126670" y="4595644"/>
            <a:ext cx="1938604" cy="818863"/>
          </a:xfrm>
          <a:prstGeom prst="rect">
            <a:avLst/>
          </a:prstGeom>
          <a:solidFill>
            <a:srgbClr val="FF0000">
              <a:alpha val="40000"/>
            </a:srgbClr>
          </a:solidFill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949798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A081AADC-509A-4FF4-97D4-21EF1C1AD9B9}"/>
              </a:ext>
            </a:extLst>
          </p:cNvPr>
          <p:cNvSpPr/>
          <p:nvPr/>
        </p:nvSpPr>
        <p:spPr>
          <a:xfrm>
            <a:off x="0" y="205588"/>
            <a:ext cx="121920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4000" dirty="0"/>
              <a:t>(รูปภาพ) ห้องหรือบริเวณเปลี่ยนเสื้อผ้าและเก็บของใช้ส่วนตัวของพนักงาน </a:t>
            </a:r>
            <a:endParaRPr lang="th-TH" sz="4000" spc="300" dirty="0">
              <a:latin typeface="Cordia New" panose="020B0304020202020204" pitchFamily="34" charset="-34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65F4B536-32EE-4CC0-A7A9-90549B55192D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</a:t>
            </a:r>
            <a:r>
              <a:rPr lang="th-TH" sz="1600" dirty="0" err="1">
                <a:latin typeface="FC Minimal" panose="020B0500040200020003" pitchFamily="34" charset="-34"/>
                <a:cs typeface="FC Minimal" panose="020B0500040200020003" pitchFamily="34" charset="-34"/>
              </a:rPr>
              <a:t>ลิล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”</a:t>
            </a:r>
            <a:b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</a:b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DA346A3A-EDAD-4BBE-B5F8-11F73BFE76A1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</a:p>
        </p:txBody>
      </p:sp>
      <p:pic>
        <p:nvPicPr>
          <p:cNvPr id="3" name="Picture 2" descr="A picture containing text, yellow&#10;&#10;Description automatically generated">
            <a:extLst>
              <a:ext uri="{FF2B5EF4-FFF2-40B4-BE49-F238E27FC236}">
                <a16:creationId xmlns:a16="http://schemas.microsoft.com/office/drawing/2014/main" id="{FAA92E6C-CD76-41E3-BFF1-FD8479987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000" y="897750"/>
            <a:ext cx="9000000" cy="50625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872698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A081AADC-509A-4FF4-97D4-21EF1C1AD9B9}"/>
              </a:ext>
            </a:extLst>
          </p:cNvPr>
          <p:cNvSpPr/>
          <p:nvPr/>
        </p:nvSpPr>
        <p:spPr>
          <a:xfrm>
            <a:off x="0" y="205588"/>
            <a:ext cx="121920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4000" dirty="0"/>
              <a:t>(รูปภาพ) ห้องหรือบริเวณเปลี่ยนเสื้อผ้าและเก็บของใช้ส่วนตัวของพนักงาน </a:t>
            </a:r>
            <a:endParaRPr lang="th-TH" sz="4000" spc="300" dirty="0">
              <a:latin typeface="Cordia New" panose="020B0304020202020204" pitchFamily="34" charset="-34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65F4B536-32EE-4CC0-A7A9-90549B55192D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</a:t>
            </a:r>
            <a:r>
              <a:rPr lang="th-TH" sz="1600" dirty="0" err="1">
                <a:latin typeface="FC Minimal" panose="020B0500040200020003" pitchFamily="34" charset="-34"/>
                <a:cs typeface="FC Minimal" panose="020B0500040200020003" pitchFamily="34" charset="-34"/>
              </a:rPr>
              <a:t>ลิล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”</a:t>
            </a:r>
            <a:b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</a:b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DA346A3A-EDAD-4BBE-B5F8-11F73BFE76A1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</a:p>
        </p:txBody>
      </p:sp>
      <p:pic>
        <p:nvPicPr>
          <p:cNvPr id="6" name="Picture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0A33F38E-22B3-422D-9C2B-FB64F5B846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000" y="896761"/>
            <a:ext cx="9000000" cy="50644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807578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A081AADC-509A-4FF4-97D4-21EF1C1AD9B9}"/>
              </a:ext>
            </a:extLst>
          </p:cNvPr>
          <p:cNvSpPr/>
          <p:nvPr/>
        </p:nvSpPr>
        <p:spPr>
          <a:xfrm>
            <a:off x="0" y="205588"/>
            <a:ext cx="121920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4000" dirty="0"/>
              <a:t>(รูปภาพ) ห้องหรือบริเวณเปลี่ยนเสื้อผ้าและเก็บของใช้ส่วนตัวของพนักงาน </a:t>
            </a:r>
            <a:endParaRPr lang="th-TH" sz="4000" spc="300" dirty="0">
              <a:latin typeface="Cordia New" panose="020B0304020202020204" pitchFamily="34" charset="-34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65F4B536-32EE-4CC0-A7A9-90549B55192D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</a:t>
            </a:r>
            <a:r>
              <a:rPr lang="th-TH" sz="1600" dirty="0" err="1">
                <a:latin typeface="FC Minimal" panose="020B0500040200020003" pitchFamily="34" charset="-34"/>
                <a:cs typeface="FC Minimal" panose="020B0500040200020003" pitchFamily="34" charset="-34"/>
              </a:rPr>
              <a:t>ลิล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”</a:t>
            </a:r>
            <a:b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</a:b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DA346A3A-EDAD-4BBE-B5F8-11F73BFE76A1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9DB7313-16B5-496B-8D02-68610E044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000" y="896761"/>
            <a:ext cx="9000000" cy="50644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965212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A081AADC-509A-4FF4-97D4-21EF1C1AD9B9}"/>
              </a:ext>
            </a:extLst>
          </p:cNvPr>
          <p:cNvSpPr/>
          <p:nvPr/>
        </p:nvSpPr>
        <p:spPr>
          <a:xfrm>
            <a:off x="0" y="205588"/>
            <a:ext cx="121920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th-TH" sz="4000" dirty="0"/>
              <a:t>(แบบแปลนแผนผัง) ห้องหรือบริเวณเก็บภาชนะบรรจุ ที่ใช้แล้วก่อนล้าง </a:t>
            </a:r>
            <a:endParaRPr lang="th-TH" sz="4000" spc="300" dirty="0">
              <a:latin typeface="Quark" panose="02000000000000000000" pitchFamily="50" charset="0"/>
              <a:cs typeface="Quark" panose="02000000000000000000" pitchFamily="50" charset="0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65F4B536-32EE-4CC0-A7A9-90549B55192D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</a:t>
            </a:r>
            <a:r>
              <a:rPr lang="th-TH" sz="1600" dirty="0" err="1">
                <a:latin typeface="FC Minimal" panose="020B0500040200020003" pitchFamily="34" charset="-34"/>
                <a:cs typeface="FC Minimal" panose="020B0500040200020003" pitchFamily="34" charset="-34"/>
              </a:rPr>
              <a:t>ลิล</a:t>
            </a:r>
            <a:b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</a:b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DA346A3A-EDAD-4BBE-B5F8-11F73BFE76A1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E43B32D5-332A-4999-BF3C-692FF849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7" t="26828" r="39884" b="36071"/>
          <a:stretch/>
        </p:blipFill>
        <p:spPr>
          <a:xfrm>
            <a:off x="1460022" y="779510"/>
            <a:ext cx="9271959" cy="547314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24A492-196B-4899-AD7F-B826D16AA607}"/>
              </a:ext>
            </a:extLst>
          </p:cNvPr>
          <p:cNvSpPr/>
          <p:nvPr/>
        </p:nvSpPr>
        <p:spPr>
          <a:xfrm>
            <a:off x="6146518" y="3446585"/>
            <a:ext cx="1977414" cy="1197322"/>
          </a:xfrm>
          <a:prstGeom prst="rect">
            <a:avLst/>
          </a:prstGeom>
          <a:solidFill>
            <a:srgbClr val="FF0000">
              <a:alpha val="40000"/>
            </a:srgbClr>
          </a:solidFill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289005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A081AADC-509A-4FF4-97D4-21EF1C1AD9B9}"/>
              </a:ext>
            </a:extLst>
          </p:cNvPr>
          <p:cNvSpPr/>
          <p:nvPr/>
        </p:nvSpPr>
        <p:spPr>
          <a:xfrm>
            <a:off x="0" y="205588"/>
            <a:ext cx="1219200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3600" dirty="0"/>
              <a:t>(รูปภาพ) ห้องหรือบริเวณล้างทำความสะอาดภาชนะบรรจุ</a:t>
            </a:r>
            <a:endParaRPr lang="th-TH" sz="3600" spc="300" dirty="0">
              <a:latin typeface="Cordia New" panose="020B0304020202020204" pitchFamily="34" charset="-34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65F4B536-32EE-4CC0-A7A9-90549B55192D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</a:t>
            </a:r>
            <a:r>
              <a:rPr lang="th-TH" sz="1600" dirty="0" err="1">
                <a:latin typeface="FC Minimal" panose="020B0500040200020003" pitchFamily="34" charset="-34"/>
                <a:cs typeface="FC Minimal" panose="020B0500040200020003" pitchFamily="34" charset="-34"/>
              </a:rPr>
              <a:t>ลิล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”</a:t>
            </a:r>
            <a:b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</a:b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DA346A3A-EDAD-4BBE-B5F8-11F73BFE76A1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</a:p>
        </p:txBody>
      </p:sp>
      <p:pic>
        <p:nvPicPr>
          <p:cNvPr id="3" name="Picture 2" descr="A picture containing floor, indoor, room, area&#10;&#10;Description automatically generated">
            <a:extLst>
              <a:ext uri="{FF2B5EF4-FFF2-40B4-BE49-F238E27FC236}">
                <a16:creationId xmlns:a16="http://schemas.microsoft.com/office/drawing/2014/main" id="{38BF05F0-B636-4A6A-88A2-C86A2F5311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000" y="896761"/>
            <a:ext cx="9000000" cy="50644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003458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A081AADC-509A-4FF4-97D4-21EF1C1AD9B9}"/>
              </a:ext>
            </a:extLst>
          </p:cNvPr>
          <p:cNvSpPr/>
          <p:nvPr/>
        </p:nvSpPr>
        <p:spPr>
          <a:xfrm>
            <a:off x="0" y="205588"/>
            <a:ext cx="121920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th-TH" sz="4000" dirty="0"/>
              <a:t>(แบบแปลนแผนผัง) ห้องหรือบริเวณล้างทำความสะอาดภาชนะบรรจุ</a:t>
            </a:r>
            <a:endParaRPr lang="th-TH" sz="4000" spc="300" dirty="0">
              <a:latin typeface="Quark" panose="02000000000000000000" pitchFamily="50" charset="0"/>
              <a:cs typeface="Quark" panose="02000000000000000000" pitchFamily="50" charset="0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65F4B536-32EE-4CC0-A7A9-90549B55192D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</a:t>
            </a:r>
            <a:r>
              <a:rPr lang="th-TH" sz="1600" dirty="0" err="1">
                <a:latin typeface="FC Minimal" panose="020B0500040200020003" pitchFamily="34" charset="-34"/>
                <a:cs typeface="FC Minimal" panose="020B0500040200020003" pitchFamily="34" charset="-34"/>
              </a:rPr>
              <a:t>ลิล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”</a:t>
            </a:r>
            <a:b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</a:b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DA346A3A-EDAD-4BBE-B5F8-11F73BFE76A1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E43B32D5-332A-4999-BF3C-692FF849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7" t="26828" r="39884" b="36071"/>
          <a:stretch/>
        </p:blipFill>
        <p:spPr>
          <a:xfrm>
            <a:off x="1460022" y="735968"/>
            <a:ext cx="9271959" cy="547314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729F70D-C91E-4087-861A-0F7275AB49DF}"/>
              </a:ext>
            </a:extLst>
          </p:cNvPr>
          <p:cNvSpPr/>
          <p:nvPr/>
        </p:nvSpPr>
        <p:spPr>
          <a:xfrm>
            <a:off x="6125028" y="1453502"/>
            <a:ext cx="1977414" cy="3132348"/>
          </a:xfrm>
          <a:prstGeom prst="rect">
            <a:avLst/>
          </a:prstGeom>
          <a:solidFill>
            <a:srgbClr val="FF0000">
              <a:alpha val="40000"/>
            </a:srgbClr>
          </a:solidFill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36178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BEBEFE7-57D5-46A0-B7F9-9E77E923F821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1BBF27-98D7-446F-9B34-317B24192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52" y="1268762"/>
            <a:ext cx="11551296" cy="505015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6" name="Callout: Line 15">
            <a:extLst>
              <a:ext uri="{FF2B5EF4-FFF2-40B4-BE49-F238E27FC236}">
                <a16:creationId xmlns:a16="http://schemas.microsoft.com/office/drawing/2014/main" id="{2CD6A8A2-8747-4DD5-8839-F7FE56FD509A}"/>
              </a:ext>
            </a:extLst>
          </p:cNvPr>
          <p:cNvSpPr/>
          <p:nvPr/>
        </p:nvSpPr>
        <p:spPr>
          <a:xfrm>
            <a:off x="587388" y="2757102"/>
            <a:ext cx="1866900" cy="311858"/>
          </a:xfrm>
          <a:prstGeom prst="borderCallout1">
            <a:avLst>
              <a:gd name="adj1" fmla="val 56074"/>
              <a:gd name="adj2" fmla="val 104777"/>
              <a:gd name="adj3" fmla="val 55141"/>
              <a:gd name="adj4" fmla="val 128744"/>
            </a:avLst>
          </a:prstGeom>
          <a:ln w="952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เมทัลชีท (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METAL SHEET)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18" name="Callout: Line 17">
            <a:extLst>
              <a:ext uri="{FF2B5EF4-FFF2-40B4-BE49-F238E27FC236}">
                <a16:creationId xmlns:a16="http://schemas.microsoft.com/office/drawing/2014/main" id="{EC878750-EA71-4FF1-925F-8EEA5993AF38}"/>
              </a:ext>
            </a:extLst>
          </p:cNvPr>
          <p:cNvSpPr/>
          <p:nvPr/>
        </p:nvSpPr>
        <p:spPr>
          <a:xfrm>
            <a:off x="10575559" y="3138500"/>
            <a:ext cx="1188132" cy="587203"/>
          </a:xfrm>
          <a:prstGeom prst="borderCallout1">
            <a:avLst>
              <a:gd name="adj1" fmla="val 62182"/>
              <a:gd name="adj2" fmla="val -7423"/>
              <a:gd name="adj3" fmla="val 61378"/>
              <a:gd name="adj4" fmla="val -68314"/>
            </a:avLst>
          </a:prstGeom>
          <a:ln w="952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 ประตูเหล็กม้วน</a:t>
            </a:r>
          </a:p>
          <a:p>
            <a:pPr algn="ctr"/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 (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Shutter Door)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22" name="Callout: Line 21">
            <a:extLst>
              <a:ext uri="{FF2B5EF4-FFF2-40B4-BE49-F238E27FC236}">
                <a16:creationId xmlns:a16="http://schemas.microsoft.com/office/drawing/2014/main" id="{AEF83CC8-830D-46C0-8A80-2778A7EB5764}"/>
              </a:ext>
            </a:extLst>
          </p:cNvPr>
          <p:cNvSpPr/>
          <p:nvPr/>
        </p:nvSpPr>
        <p:spPr>
          <a:xfrm>
            <a:off x="587388" y="3429000"/>
            <a:ext cx="1866900" cy="311858"/>
          </a:xfrm>
          <a:prstGeom prst="borderCallout1">
            <a:avLst>
              <a:gd name="adj1" fmla="val 51787"/>
              <a:gd name="adj2" fmla="val 104197"/>
              <a:gd name="adj3" fmla="val 52354"/>
              <a:gd name="adj4" fmla="val 147647"/>
            </a:avLst>
          </a:prstGeom>
          <a:ln w="952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อิฐบล็อก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/ BRICK BLOCK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8191D73-AD5E-4EDB-8AB5-C23C4272D571}"/>
              </a:ext>
            </a:extLst>
          </p:cNvPr>
          <p:cNvSpPr/>
          <p:nvPr/>
        </p:nvSpPr>
        <p:spPr>
          <a:xfrm>
            <a:off x="0" y="116632"/>
            <a:ext cx="1219200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th-TH" sz="3200" dirty="0"/>
              <a:t>5.4 รูปด้านข้างซ้ายอาคารผลิตต้องแสดงระยะและมาตราส่วนให้ถูกต้อง </a:t>
            </a:r>
          </a:p>
          <a:p>
            <a:pPr lvl="0" algn="ctr">
              <a:defRPr/>
            </a:pPr>
            <a:r>
              <a:rPr lang="th-TH" sz="3200" dirty="0"/>
              <a:t>แสดงชนิดของวัสดุที่ใช้ ในส่วนของฝาผนัง พื้น ประตู หน้าต่าง เพดาน และหลังคา เป็นต้น </a:t>
            </a:r>
            <a:endParaRPr lang="th-TH" sz="3200" spc="300" dirty="0">
              <a:latin typeface="Quark" panose="02000000000000000000" pitchFamily="50" charset="0"/>
              <a:cs typeface="Quark" panose="02000000000000000000" pitchFamily="50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E2A6E2B-C1F2-4E38-B91E-1EAA208AAB42}"/>
              </a:ext>
            </a:extLst>
          </p:cNvPr>
          <p:cNvSpPr/>
          <p:nvPr/>
        </p:nvSpPr>
        <p:spPr>
          <a:xfrm>
            <a:off x="9956930" y="4941168"/>
            <a:ext cx="1794319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20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มาตราส่วน </a:t>
            </a:r>
            <a:r>
              <a:rPr lang="en-US" sz="20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1 : 100</a:t>
            </a:r>
            <a:endParaRPr lang="th-TH" sz="2000" b="1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20C444A-62A8-49FE-8130-BCFF8AC882C1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</a:t>
            </a:r>
            <a:r>
              <a:rPr lang="th-TH" sz="1600" dirty="0" err="1">
                <a:latin typeface="FC Minimal" panose="020B0500040200020003" pitchFamily="34" charset="-34"/>
                <a:cs typeface="FC Minimal" panose="020B0500040200020003" pitchFamily="34" charset="-34"/>
              </a:rPr>
              <a:t>ลิล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</a:t>
            </a: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134634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A081AADC-509A-4FF4-97D4-21EF1C1AD9B9}"/>
              </a:ext>
            </a:extLst>
          </p:cNvPr>
          <p:cNvSpPr/>
          <p:nvPr/>
        </p:nvSpPr>
        <p:spPr>
          <a:xfrm>
            <a:off x="0" y="205588"/>
            <a:ext cx="1219200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3600" dirty="0"/>
              <a:t>(รูปภาพ) ห้องหรือบริเวณล้างทำความสะอาดภาชนะบรรจุ</a:t>
            </a:r>
            <a:endParaRPr lang="th-TH" sz="3600" spc="300" dirty="0">
              <a:latin typeface="Cordia New" panose="020B0304020202020204" pitchFamily="34" charset="-34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65F4B536-32EE-4CC0-A7A9-90549B55192D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</a:t>
            </a:r>
            <a:r>
              <a:rPr lang="th-TH" sz="1600" dirty="0" err="1">
                <a:latin typeface="FC Minimal" panose="020B0500040200020003" pitchFamily="34" charset="-34"/>
                <a:cs typeface="FC Minimal" panose="020B0500040200020003" pitchFamily="34" charset="-34"/>
              </a:rPr>
              <a:t>ลิล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”</a:t>
            </a:r>
            <a:b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</a:b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DA346A3A-EDAD-4BBE-B5F8-11F73BFE76A1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</a:p>
        </p:txBody>
      </p:sp>
      <p:pic>
        <p:nvPicPr>
          <p:cNvPr id="9" name="Content Placeholder 8" descr="A picture containing floor, indoor, building&#10;&#10;Description automatically generated">
            <a:extLst>
              <a:ext uri="{FF2B5EF4-FFF2-40B4-BE49-F238E27FC236}">
                <a16:creationId xmlns:a16="http://schemas.microsoft.com/office/drawing/2014/main" id="{2365B2DD-282F-4D00-990B-6E729BCAE0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000" y="927150"/>
            <a:ext cx="8892000" cy="5003705"/>
          </a:xfr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821251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A081AADC-509A-4FF4-97D4-21EF1C1AD9B9}"/>
              </a:ext>
            </a:extLst>
          </p:cNvPr>
          <p:cNvSpPr/>
          <p:nvPr/>
        </p:nvSpPr>
        <p:spPr>
          <a:xfrm>
            <a:off x="0" y="205588"/>
            <a:ext cx="1219200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3600" dirty="0"/>
              <a:t>(รูปภาพ) ห้องหรือบริเวณล้างทำความสะอาดภาชนะบรรจุ</a:t>
            </a:r>
            <a:endParaRPr lang="th-TH" sz="3600" spc="300" dirty="0">
              <a:latin typeface="Cordia New" panose="020B0304020202020204" pitchFamily="34" charset="-34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65F4B536-32EE-4CC0-A7A9-90549B55192D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</a:t>
            </a:r>
            <a:r>
              <a:rPr lang="th-TH" sz="1600" dirty="0" err="1">
                <a:latin typeface="FC Minimal" panose="020B0500040200020003" pitchFamily="34" charset="-34"/>
                <a:cs typeface="FC Minimal" panose="020B0500040200020003" pitchFamily="34" charset="-34"/>
              </a:rPr>
              <a:t>ลิล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”</a:t>
            </a:r>
            <a:b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</a:b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DA346A3A-EDAD-4BBE-B5F8-11F73BFE76A1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</a:p>
        </p:txBody>
      </p:sp>
      <p:pic>
        <p:nvPicPr>
          <p:cNvPr id="10" name="Picture 9" descr="A picture containing indoor, building, several&#10;&#10;Description automatically generated">
            <a:extLst>
              <a:ext uri="{FF2B5EF4-FFF2-40B4-BE49-F238E27FC236}">
                <a16:creationId xmlns:a16="http://schemas.microsoft.com/office/drawing/2014/main" id="{F23478F7-F4B0-49FC-825C-879C85463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000" y="896761"/>
            <a:ext cx="9000000" cy="50644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805073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A081AADC-509A-4FF4-97D4-21EF1C1AD9B9}"/>
              </a:ext>
            </a:extLst>
          </p:cNvPr>
          <p:cNvSpPr/>
          <p:nvPr/>
        </p:nvSpPr>
        <p:spPr>
          <a:xfrm>
            <a:off x="0" y="205588"/>
            <a:ext cx="1219200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3600" dirty="0"/>
              <a:t>(รูปภาพ) ห้องหรือบริเวณล้างทำความสะอาดภาชนะบรรจุ</a:t>
            </a:r>
            <a:endParaRPr lang="th-TH" sz="3600" spc="300" dirty="0">
              <a:latin typeface="Cordia New" panose="020B0304020202020204" pitchFamily="34" charset="-34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65F4B536-32EE-4CC0-A7A9-90549B55192D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</a:t>
            </a:r>
            <a:r>
              <a:rPr lang="th-TH" sz="1600" dirty="0" err="1">
                <a:latin typeface="FC Minimal" panose="020B0500040200020003" pitchFamily="34" charset="-34"/>
                <a:cs typeface="FC Minimal" panose="020B0500040200020003" pitchFamily="34" charset="-34"/>
              </a:rPr>
              <a:t>ลิล</a:t>
            </a:r>
            <a:b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</a:b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DA346A3A-EDAD-4BBE-B5F8-11F73BFE76A1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</a:p>
        </p:txBody>
      </p:sp>
      <p:pic>
        <p:nvPicPr>
          <p:cNvPr id="7" name="Picture 6" descr="A picture containing floor, indoor, building, room&#10;&#10;Description automatically generated">
            <a:extLst>
              <a:ext uri="{FF2B5EF4-FFF2-40B4-BE49-F238E27FC236}">
                <a16:creationId xmlns:a16="http://schemas.microsoft.com/office/drawing/2014/main" id="{EEFE37B3-3AF3-483F-BE02-43BC4F129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000" y="896761"/>
            <a:ext cx="9000000" cy="50644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895755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A081AADC-509A-4FF4-97D4-21EF1C1AD9B9}"/>
              </a:ext>
            </a:extLst>
          </p:cNvPr>
          <p:cNvSpPr/>
          <p:nvPr/>
        </p:nvSpPr>
        <p:spPr>
          <a:xfrm>
            <a:off x="0" y="205588"/>
            <a:ext cx="121920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th-TH" sz="4000" dirty="0"/>
              <a:t>(แบบแปลนแผนผัง) ห้องบรรจุผลิตน้ำบริโภคในภาชนะบรรจุที่ปิดสนิท</a:t>
            </a:r>
            <a:endParaRPr lang="th-TH" sz="4000" spc="300" dirty="0">
              <a:latin typeface="Quark" panose="02000000000000000000" pitchFamily="50" charset="0"/>
              <a:cs typeface="Quark" panose="02000000000000000000" pitchFamily="50" charset="0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65F4B536-32EE-4CC0-A7A9-90549B55192D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</a:t>
            </a:r>
            <a:r>
              <a:rPr lang="th-TH" sz="1600" dirty="0" err="1">
                <a:latin typeface="FC Minimal" panose="020B0500040200020003" pitchFamily="34" charset="-34"/>
                <a:cs typeface="FC Minimal" panose="020B0500040200020003" pitchFamily="34" charset="-34"/>
              </a:rPr>
              <a:t>ลิล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”</a:t>
            </a:r>
            <a:b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</a:b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DA346A3A-EDAD-4BBE-B5F8-11F73BFE76A1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E43B32D5-332A-4999-BF3C-692FF849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7" t="26828" r="39884" b="36071"/>
          <a:stretch/>
        </p:blipFill>
        <p:spPr>
          <a:xfrm>
            <a:off x="1460021" y="735968"/>
            <a:ext cx="9271959" cy="54731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729F70D-C91E-4087-861A-0F7275AB49DF}"/>
              </a:ext>
            </a:extLst>
          </p:cNvPr>
          <p:cNvSpPr/>
          <p:nvPr/>
        </p:nvSpPr>
        <p:spPr>
          <a:xfrm>
            <a:off x="4136222" y="1497608"/>
            <a:ext cx="1977414" cy="2088232"/>
          </a:xfrm>
          <a:prstGeom prst="rect">
            <a:avLst/>
          </a:prstGeom>
          <a:solidFill>
            <a:srgbClr val="FF0000">
              <a:alpha val="40000"/>
            </a:srgbClr>
          </a:solidFill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985865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A081AADC-509A-4FF4-97D4-21EF1C1AD9B9}"/>
              </a:ext>
            </a:extLst>
          </p:cNvPr>
          <p:cNvSpPr/>
          <p:nvPr/>
        </p:nvSpPr>
        <p:spPr>
          <a:xfrm>
            <a:off x="0" y="205588"/>
            <a:ext cx="121920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4000" dirty="0"/>
              <a:t>(รูปภาพ) </a:t>
            </a:r>
            <a:r>
              <a:rPr lang="th-TH" sz="3200" dirty="0"/>
              <a:t>ห้องบรรจุมีช่องหรือประตูลำเลียงภาชนะที่ล้างแล้วเข้าและมีการป้องกันการปนเปื้อนช่องลำเลียง </a:t>
            </a:r>
            <a:endParaRPr lang="th-TH" sz="3600" spc="300" dirty="0">
              <a:latin typeface="Cordia New" panose="020B0304020202020204" pitchFamily="34" charset="-34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65F4B536-32EE-4CC0-A7A9-90549B55192D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</a:t>
            </a:r>
            <a:r>
              <a:rPr lang="th-TH" sz="1600" dirty="0" err="1">
                <a:latin typeface="FC Minimal" panose="020B0500040200020003" pitchFamily="34" charset="-34"/>
                <a:cs typeface="FC Minimal" panose="020B0500040200020003" pitchFamily="34" charset="-34"/>
              </a:rPr>
              <a:t>ลิล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”</a:t>
            </a:r>
            <a:b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</a:b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DA346A3A-EDAD-4BBE-B5F8-11F73BFE76A1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31050D-F3D1-4E51-8A0D-31AE2DFAC6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359" y="896400"/>
            <a:ext cx="9001283" cy="50652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831936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A081AADC-509A-4FF4-97D4-21EF1C1AD9B9}"/>
              </a:ext>
            </a:extLst>
          </p:cNvPr>
          <p:cNvSpPr/>
          <p:nvPr/>
        </p:nvSpPr>
        <p:spPr>
          <a:xfrm>
            <a:off x="0" y="205588"/>
            <a:ext cx="121920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4000" dirty="0"/>
              <a:t>(รูปภาพ) ห้องบรรจุภายใน มีช่องหรือประตูลำเลียงภาชนะที่ล้างแล้วเข้า</a:t>
            </a:r>
            <a:endParaRPr lang="th-TH" sz="4000" spc="300" dirty="0">
              <a:latin typeface="Cordia New" panose="020B0304020202020204" pitchFamily="34" charset="-34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65F4B536-32EE-4CC0-A7A9-90549B55192D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</a:t>
            </a:r>
            <a:r>
              <a:rPr lang="th-TH" sz="1600" dirty="0" err="1">
                <a:latin typeface="FC Minimal" panose="020B0500040200020003" pitchFamily="34" charset="-34"/>
                <a:cs typeface="FC Minimal" panose="020B0500040200020003" pitchFamily="34" charset="-34"/>
              </a:rPr>
              <a:t>ลิล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”</a:t>
            </a:r>
            <a:b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</a:b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DA346A3A-EDAD-4BBE-B5F8-11F73BFE76A1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</a:p>
        </p:txBody>
      </p:sp>
      <p:pic>
        <p:nvPicPr>
          <p:cNvPr id="5" name="Content Placeholder 4" descr="A picture containing indoor, floor, ceiling, sink&#10;&#10;Description automatically generated">
            <a:extLst>
              <a:ext uri="{FF2B5EF4-FFF2-40B4-BE49-F238E27FC236}">
                <a16:creationId xmlns:a16="http://schemas.microsoft.com/office/drawing/2014/main" id="{1179E863-7CFD-473C-B715-7BAE102066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000" y="927150"/>
            <a:ext cx="8892000" cy="5003705"/>
          </a:xfr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772420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A081AADC-509A-4FF4-97D4-21EF1C1AD9B9}"/>
              </a:ext>
            </a:extLst>
          </p:cNvPr>
          <p:cNvSpPr/>
          <p:nvPr/>
        </p:nvSpPr>
        <p:spPr>
          <a:xfrm>
            <a:off x="0" y="205588"/>
            <a:ext cx="121920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4000" dirty="0"/>
              <a:t>(รูปภาพ) ห้องบรรจุ ภายใน </a:t>
            </a:r>
            <a:endParaRPr lang="th-TH" sz="4000" spc="300" dirty="0">
              <a:latin typeface="Cordia New" panose="020B0304020202020204" pitchFamily="34" charset="-34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65F4B536-32EE-4CC0-A7A9-90549B55192D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</a:t>
            </a:r>
            <a:r>
              <a:rPr lang="th-TH" sz="1600" dirty="0" err="1">
                <a:latin typeface="FC Minimal" panose="020B0500040200020003" pitchFamily="34" charset="-34"/>
                <a:cs typeface="FC Minimal" panose="020B0500040200020003" pitchFamily="34" charset="-34"/>
              </a:rPr>
              <a:t>ลิล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”</a:t>
            </a:r>
            <a:b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</a:b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DA346A3A-EDAD-4BBE-B5F8-11F73BFE76A1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</a:p>
        </p:txBody>
      </p:sp>
      <p:pic>
        <p:nvPicPr>
          <p:cNvPr id="6" name="Content Placeholder 5" descr="A picture containing indoor, wall, floor, sink&#10;&#10;Description automatically generated">
            <a:extLst>
              <a:ext uri="{FF2B5EF4-FFF2-40B4-BE49-F238E27FC236}">
                <a16:creationId xmlns:a16="http://schemas.microsoft.com/office/drawing/2014/main" id="{7B26562F-2D41-4911-9F4D-7FB2B4C95F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000" y="927150"/>
            <a:ext cx="8892000" cy="5003705"/>
          </a:xfr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533564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A081AADC-509A-4FF4-97D4-21EF1C1AD9B9}"/>
              </a:ext>
            </a:extLst>
          </p:cNvPr>
          <p:cNvSpPr/>
          <p:nvPr/>
        </p:nvSpPr>
        <p:spPr>
          <a:xfrm>
            <a:off x="0" y="205588"/>
            <a:ext cx="121920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4000" dirty="0"/>
              <a:t>(รูปภาพ) </a:t>
            </a:r>
            <a:r>
              <a:rPr lang="th-TH" sz="3600" dirty="0"/>
              <a:t>ห้องบรรจุภายในมีช่องหรือประตูลำเลียงผลิตภัณฑ์ที่บรรจุแล้วออกจากห้องบรรจุ</a:t>
            </a:r>
            <a:endParaRPr lang="th-TH" sz="4000" spc="300" dirty="0">
              <a:latin typeface="Cordia New" panose="020B0304020202020204" pitchFamily="34" charset="-34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65F4B536-32EE-4CC0-A7A9-90549B55192D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</a:t>
            </a:r>
            <a:r>
              <a:rPr lang="th-TH" sz="1600" dirty="0" err="1">
                <a:latin typeface="FC Minimal" panose="020B0500040200020003" pitchFamily="34" charset="-34"/>
                <a:cs typeface="FC Minimal" panose="020B0500040200020003" pitchFamily="34" charset="-34"/>
              </a:rPr>
              <a:t>ลิล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”</a:t>
            </a:r>
            <a:b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</a:b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DA346A3A-EDAD-4BBE-B5F8-11F73BFE76A1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</a:p>
        </p:txBody>
      </p:sp>
      <p:pic>
        <p:nvPicPr>
          <p:cNvPr id="10" name="Picture 9" descr="A picture containing wall, indoor, floor, ceiling&#10;&#10;Description automatically generated">
            <a:extLst>
              <a:ext uri="{FF2B5EF4-FFF2-40B4-BE49-F238E27FC236}">
                <a16:creationId xmlns:a16="http://schemas.microsoft.com/office/drawing/2014/main" id="{EB8E5A4B-117C-4D08-8901-80BA3925E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000" y="896761"/>
            <a:ext cx="9000000" cy="50644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532547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A081AADC-509A-4FF4-97D4-21EF1C1AD9B9}"/>
              </a:ext>
            </a:extLst>
          </p:cNvPr>
          <p:cNvSpPr/>
          <p:nvPr/>
        </p:nvSpPr>
        <p:spPr>
          <a:xfrm>
            <a:off x="0" y="205588"/>
            <a:ext cx="121920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4000" dirty="0"/>
              <a:t>(รูปภาพ) </a:t>
            </a:r>
            <a:r>
              <a:rPr lang="th-TH" sz="3200" dirty="0"/>
              <a:t>ห้องบรรจุมีช่องผลิตภัณฑ์ที่บรรจุแล้วออกจากห้องบรรจุและมีการป้องกันการปนเปื้อนช่องลำเลียง </a:t>
            </a:r>
            <a:endParaRPr lang="th-TH" sz="4000" spc="300" dirty="0">
              <a:latin typeface="Cordia New" panose="020B0304020202020204" pitchFamily="34" charset="-34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65F4B536-32EE-4CC0-A7A9-90549B55192D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</a:t>
            </a:r>
            <a:r>
              <a:rPr lang="th-TH" sz="1600" dirty="0" err="1">
                <a:latin typeface="FC Minimal" panose="020B0500040200020003" pitchFamily="34" charset="-34"/>
                <a:cs typeface="FC Minimal" panose="020B0500040200020003" pitchFamily="34" charset="-34"/>
              </a:rPr>
              <a:t>ลิล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”</a:t>
            </a:r>
            <a:b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</a:b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DA346A3A-EDAD-4BBE-B5F8-11F73BFE76A1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</a:p>
        </p:txBody>
      </p:sp>
      <p:pic>
        <p:nvPicPr>
          <p:cNvPr id="5" name="Picture 4" descr="A picture containing floor, indoor, green&#10;&#10;Description automatically generated">
            <a:extLst>
              <a:ext uri="{FF2B5EF4-FFF2-40B4-BE49-F238E27FC236}">
                <a16:creationId xmlns:a16="http://schemas.microsoft.com/office/drawing/2014/main" id="{6E6A53A7-A1A6-4E34-B8BF-8DA7E3B5D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000" y="896761"/>
            <a:ext cx="9000000" cy="50644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715815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A081AADC-509A-4FF4-97D4-21EF1C1AD9B9}"/>
              </a:ext>
            </a:extLst>
          </p:cNvPr>
          <p:cNvSpPr/>
          <p:nvPr/>
        </p:nvSpPr>
        <p:spPr>
          <a:xfrm>
            <a:off x="0" y="205590"/>
            <a:ext cx="12192000" cy="1138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4000" dirty="0"/>
              <a:t>(หน้าห้องบรรจุ) </a:t>
            </a:r>
            <a:r>
              <a:rPr lang="th-TH" dirty="0"/>
              <a:t>ตำแหน่งอ่างล้างมือก่อนเข้าห้องบรรจุโดยเฉพาะ พร้อมตำแหน่งฆ่าเชื้อมือก่อนเข้าห้องบรรจุ </a:t>
            </a:r>
          </a:p>
          <a:p>
            <a:pPr algn="ctr"/>
            <a:r>
              <a:rPr lang="th-TH" dirty="0"/>
              <a:t>ได้แก่ การจุ่มล้างด้วยคลอรีน หรือฉีดพ่นด้วยแอลกอฮอล์ 70% หรือสารเคมีฆ่าเชื้ออื่นๆ </a:t>
            </a:r>
            <a:endParaRPr lang="th-TH" sz="4000" spc="300" dirty="0">
              <a:latin typeface="Cordia New" panose="020B0304020202020204" pitchFamily="34" charset="-34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65F4B536-32EE-4CC0-A7A9-90549B55192D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</a:t>
            </a:r>
            <a:r>
              <a:rPr lang="th-TH" sz="1600" dirty="0" err="1">
                <a:latin typeface="FC Minimal" panose="020B0500040200020003" pitchFamily="34" charset="-34"/>
                <a:cs typeface="FC Minimal" panose="020B0500040200020003" pitchFamily="34" charset="-34"/>
              </a:rPr>
              <a:t>ลิล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”</a:t>
            </a:r>
            <a:b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</a:b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DA346A3A-EDAD-4BBE-B5F8-11F73BFE76A1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E17E66-52E6-415C-BF4A-9F05FE349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359" y="1252025"/>
            <a:ext cx="9001283" cy="50652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59945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37E4D5-87D5-4990-A3C3-590F3DBBB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52" y="1268760"/>
            <a:ext cx="11551296" cy="505015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C4ABBE2-18D6-4E16-98C1-7CD9821A5DBC}"/>
              </a:ext>
            </a:extLst>
          </p:cNvPr>
          <p:cNvSpPr/>
          <p:nvPr/>
        </p:nvSpPr>
        <p:spPr>
          <a:xfrm>
            <a:off x="0" y="116632"/>
            <a:ext cx="1219200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th-TH" sz="3200" dirty="0"/>
              <a:t>5.4 รูปด้านข้างขวาอาคารผลิตต้องแสดงระยะและมาตราส่วนให้ถูกต้อง </a:t>
            </a:r>
          </a:p>
          <a:p>
            <a:pPr lvl="0" algn="ctr">
              <a:defRPr/>
            </a:pPr>
            <a:r>
              <a:rPr lang="th-TH" sz="3200" dirty="0"/>
              <a:t>แสดงชนิดของวัสดุที่ใช้ ในส่วนของฝาผนัง พื้น ประตู หน้าต่าง เพดาน และหลังคา เป็นต้น</a:t>
            </a:r>
            <a:endParaRPr lang="th-TH" sz="3200" spc="300" dirty="0">
              <a:latin typeface="Quark" panose="02000000000000000000" pitchFamily="50" charset="0"/>
              <a:cs typeface="Quark" panose="02000000000000000000" pitchFamily="50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5F64C9D-ABE0-4B1E-A6F1-92A0CB156366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ลิล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”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</a:t>
            </a: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เบอร์</a:t>
            </a:r>
            <a:b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</a:b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08167EC-1A6F-4ADF-B77C-14C3C4C0E328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622C5E-88D5-436D-AFDA-102C15E2E5DA}"/>
              </a:ext>
            </a:extLst>
          </p:cNvPr>
          <p:cNvSpPr/>
          <p:nvPr/>
        </p:nvSpPr>
        <p:spPr>
          <a:xfrm>
            <a:off x="9846297" y="4937975"/>
            <a:ext cx="1794319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20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มาตราส่วน </a:t>
            </a:r>
            <a:r>
              <a:rPr lang="en-US" sz="20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1 : 100</a:t>
            </a:r>
            <a:endParaRPr lang="th-TH" sz="2000" b="1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11" name="Callout: Line 10">
            <a:extLst>
              <a:ext uri="{FF2B5EF4-FFF2-40B4-BE49-F238E27FC236}">
                <a16:creationId xmlns:a16="http://schemas.microsoft.com/office/drawing/2014/main" id="{090E2323-FCFA-4CA5-B4CE-D5D5A4A94596}"/>
              </a:ext>
            </a:extLst>
          </p:cNvPr>
          <p:cNvSpPr/>
          <p:nvPr/>
        </p:nvSpPr>
        <p:spPr>
          <a:xfrm>
            <a:off x="587388" y="2757102"/>
            <a:ext cx="1866900" cy="311858"/>
          </a:xfrm>
          <a:prstGeom prst="borderCallout1">
            <a:avLst>
              <a:gd name="adj1" fmla="val 56074"/>
              <a:gd name="adj2" fmla="val 104777"/>
              <a:gd name="adj3" fmla="val 55141"/>
              <a:gd name="adj4" fmla="val 128744"/>
            </a:avLst>
          </a:prstGeom>
          <a:ln w="952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เมทัลชีท (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METAL SHEET)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12" name="Callout: Line 11">
            <a:extLst>
              <a:ext uri="{FF2B5EF4-FFF2-40B4-BE49-F238E27FC236}">
                <a16:creationId xmlns:a16="http://schemas.microsoft.com/office/drawing/2014/main" id="{5AF89AE5-47F5-4183-837A-C2CB52BD32F9}"/>
              </a:ext>
            </a:extLst>
          </p:cNvPr>
          <p:cNvSpPr/>
          <p:nvPr/>
        </p:nvSpPr>
        <p:spPr>
          <a:xfrm>
            <a:off x="587388" y="3429000"/>
            <a:ext cx="1866900" cy="311858"/>
          </a:xfrm>
          <a:prstGeom prst="borderCallout1">
            <a:avLst>
              <a:gd name="adj1" fmla="val 51787"/>
              <a:gd name="adj2" fmla="val 104197"/>
              <a:gd name="adj3" fmla="val 52354"/>
              <a:gd name="adj4" fmla="val 147647"/>
            </a:avLst>
          </a:prstGeom>
          <a:ln w="952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อิฐบล็อก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/ BRICK BLOCK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774570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A081AADC-509A-4FF4-97D4-21EF1C1AD9B9}"/>
              </a:ext>
            </a:extLst>
          </p:cNvPr>
          <p:cNvSpPr/>
          <p:nvPr/>
        </p:nvSpPr>
        <p:spPr>
          <a:xfrm>
            <a:off x="0" y="205588"/>
            <a:ext cx="121920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th-TH" sz="4000" dirty="0"/>
              <a:t>(แบบแปลนแผนผัง) พื้นที่เก็บภาชนะบรรจุใหม่ </a:t>
            </a:r>
            <a:endParaRPr lang="th-TH" sz="4000" spc="300" dirty="0">
              <a:latin typeface="Quark" panose="02000000000000000000" pitchFamily="50" charset="0"/>
              <a:cs typeface="Quark" panose="02000000000000000000" pitchFamily="50" charset="0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65F4B536-32EE-4CC0-A7A9-90549B55192D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</a:t>
            </a:r>
            <a:r>
              <a:rPr lang="th-TH" sz="1600" dirty="0" err="1">
                <a:latin typeface="FC Minimal" panose="020B0500040200020003" pitchFamily="34" charset="-34"/>
                <a:cs typeface="FC Minimal" panose="020B0500040200020003" pitchFamily="34" charset="-34"/>
              </a:rPr>
              <a:t>ลิล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”</a:t>
            </a:r>
            <a:b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</a:b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DA346A3A-EDAD-4BBE-B5F8-11F73BFE76A1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E43B32D5-332A-4999-BF3C-692FF849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7" t="26828" r="39884" b="36071"/>
          <a:stretch/>
        </p:blipFill>
        <p:spPr>
          <a:xfrm>
            <a:off x="1460020" y="814429"/>
            <a:ext cx="9252000" cy="546136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729F70D-C91E-4087-861A-0F7275AB49DF}"/>
              </a:ext>
            </a:extLst>
          </p:cNvPr>
          <p:cNvSpPr/>
          <p:nvPr/>
        </p:nvSpPr>
        <p:spPr>
          <a:xfrm>
            <a:off x="2193054" y="1526637"/>
            <a:ext cx="1977414" cy="1998995"/>
          </a:xfrm>
          <a:prstGeom prst="rect">
            <a:avLst/>
          </a:prstGeom>
          <a:solidFill>
            <a:srgbClr val="FF0000">
              <a:alpha val="40000"/>
            </a:srgbClr>
          </a:solidFill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4D2A64-8A61-4642-822F-B4FC2F45A949}"/>
              </a:ext>
            </a:extLst>
          </p:cNvPr>
          <p:cNvSpPr/>
          <p:nvPr/>
        </p:nvSpPr>
        <p:spPr>
          <a:xfrm>
            <a:off x="2207567" y="3540146"/>
            <a:ext cx="3954081" cy="1913206"/>
          </a:xfrm>
          <a:prstGeom prst="rect">
            <a:avLst/>
          </a:prstGeom>
          <a:solidFill>
            <a:srgbClr val="FF0000">
              <a:alpha val="40000"/>
            </a:srgbClr>
          </a:solidFill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228251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A081AADC-509A-4FF4-97D4-21EF1C1AD9B9}"/>
              </a:ext>
            </a:extLst>
          </p:cNvPr>
          <p:cNvSpPr/>
          <p:nvPr/>
        </p:nvSpPr>
        <p:spPr>
          <a:xfrm>
            <a:off x="0" y="205588"/>
            <a:ext cx="121920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4000" dirty="0"/>
              <a:t>(รูปภาพ) พื้นที่เก็บภาชนะบรรจุ</a:t>
            </a:r>
            <a:endParaRPr lang="th-TH" sz="4000" spc="300" dirty="0">
              <a:latin typeface="Cordia New" panose="020B0304020202020204" pitchFamily="34" charset="-34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65F4B536-32EE-4CC0-A7A9-90549B55192D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</a:t>
            </a:r>
            <a:r>
              <a:rPr lang="th-TH" sz="1600" dirty="0" err="1">
                <a:latin typeface="FC Minimal" panose="020B0500040200020003" pitchFamily="34" charset="-34"/>
                <a:cs typeface="FC Minimal" panose="020B0500040200020003" pitchFamily="34" charset="-34"/>
              </a:rPr>
              <a:t>ลิล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”</a:t>
            </a:r>
            <a:b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</a:b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DA346A3A-EDAD-4BBE-B5F8-11F73BFE76A1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  <a:endParaRPr lang="en-US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pic>
        <p:nvPicPr>
          <p:cNvPr id="9" name="Picture 8" descr="A picture containing ground, building, yellow, porch&#10;&#10;Description automatically generated">
            <a:extLst>
              <a:ext uri="{FF2B5EF4-FFF2-40B4-BE49-F238E27FC236}">
                <a16:creationId xmlns:a16="http://schemas.microsoft.com/office/drawing/2014/main" id="{4E5B3AB0-3B41-4F72-A510-8E3D75F20C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000" y="896761"/>
            <a:ext cx="9000000" cy="50644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273181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A081AADC-509A-4FF4-97D4-21EF1C1AD9B9}"/>
              </a:ext>
            </a:extLst>
          </p:cNvPr>
          <p:cNvSpPr/>
          <p:nvPr/>
        </p:nvSpPr>
        <p:spPr>
          <a:xfrm>
            <a:off x="0" y="205588"/>
            <a:ext cx="121920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4000" dirty="0"/>
              <a:t>(รูปภาพ) จุดเป่าลมร้อน สำหรับ แคปซีล คอถังน้ำ ขนาด 18.9 ลิตร </a:t>
            </a:r>
            <a:endParaRPr lang="th-TH" sz="4000" spc="300" dirty="0">
              <a:latin typeface="Cordia New" panose="020B0304020202020204" pitchFamily="34" charset="-34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65F4B536-32EE-4CC0-A7A9-90549B55192D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</a:t>
            </a:r>
            <a:r>
              <a:rPr lang="th-TH" sz="1600" dirty="0" err="1">
                <a:latin typeface="FC Minimal" panose="020B0500040200020003" pitchFamily="34" charset="-34"/>
                <a:cs typeface="FC Minimal" panose="020B0500040200020003" pitchFamily="34" charset="-34"/>
              </a:rPr>
              <a:t>ลิล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”</a:t>
            </a:r>
            <a:b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</a:b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DA346A3A-EDAD-4BBE-B5F8-11F73BFE76A1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  <a:endParaRPr lang="en-US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pic>
        <p:nvPicPr>
          <p:cNvPr id="10" name="Picture 9" descr="A picture containing area&#10;&#10;Description automatically generated">
            <a:extLst>
              <a:ext uri="{FF2B5EF4-FFF2-40B4-BE49-F238E27FC236}">
                <a16:creationId xmlns:a16="http://schemas.microsoft.com/office/drawing/2014/main" id="{B40859A9-31E2-46D3-BFA3-5913FBCBD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000" y="896761"/>
            <a:ext cx="9000000" cy="50644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809770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A081AADC-509A-4FF4-97D4-21EF1C1AD9B9}"/>
              </a:ext>
            </a:extLst>
          </p:cNvPr>
          <p:cNvSpPr/>
          <p:nvPr/>
        </p:nvSpPr>
        <p:spPr>
          <a:xfrm>
            <a:off x="0" y="205588"/>
            <a:ext cx="121920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th-TH" sz="4000" dirty="0"/>
              <a:t>(รูปภาพ) บริเวณเก็บภาชนะบรรจุ</a:t>
            </a:r>
            <a:endParaRPr lang="th-TH" sz="4000" spc="300" dirty="0">
              <a:latin typeface="Quark" panose="02000000000000000000" pitchFamily="50" charset="0"/>
              <a:cs typeface="Quark" panose="02000000000000000000" pitchFamily="50" charset="0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65F4B536-32EE-4CC0-A7A9-90549B55192D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ลิล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”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</a:t>
            </a: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เบอร์โทรศัพท์</a:t>
            </a:r>
            <a:b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</a:b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DA346A3A-EDAD-4BBE-B5F8-11F73BFE76A1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</a:p>
        </p:txBody>
      </p:sp>
      <p:pic>
        <p:nvPicPr>
          <p:cNvPr id="10" name="Picture 9" descr="A picture containing indoor, building&#10;&#10;Description automatically generated">
            <a:extLst>
              <a:ext uri="{FF2B5EF4-FFF2-40B4-BE49-F238E27FC236}">
                <a16:creationId xmlns:a16="http://schemas.microsoft.com/office/drawing/2014/main" id="{FD551C74-B29D-4019-84B9-A96076607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000" y="896761"/>
            <a:ext cx="9000000" cy="50644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089939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C47D9E4-2540-4281-B19C-4DDBB72F17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83" t="26146" r="21725" b="65072"/>
          <a:stretch/>
        </p:blipFill>
        <p:spPr>
          <a:xfrm>
            <a:off x="10165016" y="775274"/>
            <a:ext cx="1440160" cy="122413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A081AADC-509A-4FF4-97D4-21EF1C1AD9B9}"/>
              </a:ext>
            </a:extLst>
          </p:cNvPr>
          <p:cNvSpPr/>
          <p:nvPr/>
        </p:nvSpPr>
        <p:spPr>
          <a:xfrm>
            <a:off x="0" y="205588"/>
            <a:ext cx="121920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th-TH" sz="4000" dirty="0"/>
              <a:t>(แบบแปลนแผนผัง) ห้องหรือบริเวณห้องน้ำ </a:t>
            </a:r>
            <a:endParaRPr lang="th-TH" sz="4000" spc="300" dirty="0">
              <a:latin typeface="Quark" panose="02000000000000000000" pitchFamily="50" charset="0"/>
              <a:cs typeface="Quark" panose="02000000000000000000" pitchFamily="50" charset="0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65F4B536-32EE-4CC0-A7A9-90549B55192D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ลิล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”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</a:t>
            </a: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เบอร์โทรศัพท์ 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DA346A3A-EDAD-4BBE-B5F8-11F73BFE76A1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756E62-3218-4B3A-B2DD-01C7223F42F8}"/>
              </a:ext>
            </a:extLst>
          </p:cNvPr>
          <p:cNvSpPr/>
          <p:nvPr/>
        </p:nvSpPr>
        <p:spPr>
          <a:xfrm>
            <a:off x="8291729" y="2562750"/>
            <a:ext cx="1620180" cy="4322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29F70D-C91E-4087-861A-0F7275AB49DF}"/>
              </a:ext>
            </a:extLst>
          </p:cNvPr>
          <p:cNvSpPr/>
          <p:nvPr/>
        </p:nvSpPr>
        <p:spPr>
          <a:xfrm>
            <a:off x="10082241" y="702190"/>
            <a:ext cx="1620180" cy="1299377"/>
          </a:xfrm>
          <a:prstGeom prst="rect">
            <a:avLst/>
          </a:prstGeom>
          <a:solidFill>
            <a:srgbClr val="FF0000">
              <a:alpha val="40000"/>
            </a:srgbClr>
          </a:solidFill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C4FF71E1-FE79-4A40-8EF5-0E106F1EF7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7" t="26828" r="39884" b="36071"/>
          <a:stretch/>
        </p:blipFill>
        <p:spPr>
          <a:xfrm>
            <a:off x="608030" y="820473"/>
            <a:ext cx="9252000" cy="546136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401829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A081AADC-509A-4FF4-97D4-21EF1C1AD9B9}"/>
              </a:ext>
            </a:extLst>
          </p:cNvPr>
          <p:cNvSpPr/>
          <p:nvPr/>
        </p:nvSpPr>
        <p:spPr>
          <a:xfrm>
            <a:off x="0" y="205588"/>
            <a:ext cx="121920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th-TH" sz="4000" dirty="0"/>
              <a:t>(ห้องหรือบริเวณอื่น ๆ) ภาพบริเวณห้องน้ำ </a:t>
            </a:r>
            <a:endParaRPr lang="th-TH" sz="4000" spc="300" dirty="0">
              <a:latin typeface="Quark" panose="02000000000000000000" pitchFamily="50" charset="0"/>
              <a:cs typeface="Quark" panose="02000000000000000000" pitchFamily="50" charset="0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65F4B536-32EE-4CC0-A7A9-90549B55192D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ลิล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”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</a:t>
            </a: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DA346A3A-EDAD-4BBE-B5F8-11F73BFE76A1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</a:p>
        </p:txBody>
      </p:sp>
      <p:pic>
        <p:nvPicPr>
          <p:cNvPr id="3" name="Picture 2" descr="A picture containing ground, tree, outdoor&#10;&#10;Description automatically generated">
            <a:extLst>
              <a:ext uri="{FF2B5EF4-FFF2-40B4-BE49-F238E27FC236}">
                <a16:creationId xmlns:a16="http://schemas.microsoft.com/office/drawing/2014/main" id="{B6602838-D607-4E4A-B3D1-6139CAAD2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000" y="896761"/>
            <a:ext cx="9000000" cy="50644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49696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A081AADC-509A-4FF4-97D4-21EF1C1AD9B9}"/>
              </a:ext>
            </a:extLst>
          </p:cNvPr>
          <p:cNvSpPr/>
          <p:nvPr/>
        </p:nvSpPr>
        <p:spPr>
          <a:xfrm>
            <a:off x="0" y="205588"/>
            <a:ext cx="121920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th-TH" sz="4000" dirty="0"/>
              <a:t>(ห้องหรือบริเวณอื่น ๆ) ภาพบริเวณห้องน้ำ </a:t>
            </a:r>
            <a:endParaRPr lang="th-TH" sz="4000" spc="300" dirty="0">
              <a:latin typeface="Quark" panose="02000000000000000000" pitchFamily="50" charset="0"/>
              <a:cs typeface="Quark" panose="02000000000000000000" pitchFamily="50" charset="0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65F4B536-32EE-4CC0-A7A9-90549B55192D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</a:t>
            </a:r>
            <a:r>
              <a:rPr lang="th-TH" sz="1600" dirty="0" err="1">
                <a:latin typeface="FC Minimal" panose="020B0500040200020003" pitchFamily="34" charset="-34"/>
                <a:cs typeface="FC Minimal" panose="020B0500040200020003" pitchFamily="34" charset="-34"/>
              </a:rPr>
              <a:t>ลิล</a:t>
            </a: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DA346A3A-EDAD-4BBE-B5F8-11F73BFE76A1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</a:p>
        </p:txBody>
      </p:sp>
      <p:pic>
        <p:nvPicPr>
          <p:cNvPr id="30" name="Picture 29" descr="Graphical user interface&#10;&#10;Description automatically generated">
            <a:extLst>
              <a:ext uri="{FF2B5EF4-FFF2-40B4-BE49-F238E27FC236}">
                <a16:creationId xmlns:a16="http://schemas.microsoft.com/office/drawing/2014/main" id="{627C2DF0-1947-4130-9439-2C61F7DA8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000" y="896761"/>
            <a:ext cx="9000000" cy="50644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659637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dia New" panose="020B0304020202020204" pitchFamily="34" charset="-3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8" name="Freeform: Shape 11">
            <a:extLst>
              <a:ext uri="{FF2B5EF4-FFF2-40B4-BE49-F238E27FC236}">
                <a16:creationId xmlns:a16="http://schemas.microsoft.com/office/drawing/2014/main" id="{09BE6F6B-19BD-443C-8FB0-FA45F13F9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9505" cy="6857542"/>
          </a:xfrm>
          <a:custGeom>
            <a:avLst/>
            <a:gdLst>
              <a:gd name="connsiteX0" fmla="*/ 0 w 7539505"/>
              <a:gd name="connsiteY0" fmla="*/ 0 h 6857542"/>
              <a:gd name="connsiteX1" fmla="*/ 6392832 w 7539505"/>
              <a:gd name="connsiteY1" fmla="*/ 0 h 6857542"/>
              <a:gd name="connsiteX2" fmla="*/ 6405479 w 7539505"/>
              <a:gd name="connsiteY2" fmla="*/ 31774 h 6857542"/>
              <a:gd name="connsiteX3" fmla="*/ 7460487 w 7539505"/>
              <a:gd name="connsiteY3" fmla="*/ 2682457 h 6857542"/>
              <a:gd name="connsiteX4" fmla="*/ 7460487 w 7539505"/>
              <a:gd name="connsiteY4" fmla="*/ 3752208 h 6857542"/>
              <a:gd name="connsiteX5" fmla="*/ 6302983 w 7539505"/>
              <a:gd name="connsiteY5" fmla="*/ 6660411 h 6857542"/>
              <a:gd name="connsiteX6" fmla="*/ 6224521 w 7539505"/>
              <a:gd name="connsiteY6" fmla="*/ 6857542 h 6857542"/>
              <a:gd name="connsiteX7" fmla="*/ 0 w 7539505"/>
              <a:gd name="connsiteY7" fmla="*/ 6857542 h 685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39505" h="6857542">
                <a:moveTo>
                  <a:pt x="0" y="0"/>
                </a:moveTo>
                <a:lnTo>
                  <a:pt x="6392832" y="0"/>
                </a:lnTo>
                <a:lnTo>
                  <a:pt x="6405479" y="31774"/>
                </a:lnTo>
                <a:cubicBezTo>
                  <a:pt x="7460487" y="2682457"/>
                  <a:pt x="7460487" y="2682457"/>
                  <a:pt x="7460487" y="2682457"/>
                </a:cubicBezTo>
                <a:cubicBezTo>
                  <a:pt x="7565845" y="2988100"/>
                  <a:pt x="7565845" y="3446565"/>
                  <a:pt x="7460487" y="3752208"/>
                </a:cubicBezTo>
                <a:cubicBezTo>
                  <a:pt x="6976500" y="4968215"/>
                  <a:pt x="6598385" y="5918220"/>
                  <a:pt x="6302983" y="6660411"/>
                </a:cubicBezTo>
                <a:lnTo>
                  <a:pt x="6224521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dia New" panose="020B0304020202020204" pitchFamily="34" charset="-3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19" name="Group 13">
            <a:extLst>
              <a:ext uri="{FF2B5EF4-FFF2-40B4-BE49-F238E27FC236}">
                <a16:creationId xmlns:a16="http://schemas.microsoft.com/office/drawing/2014/main" id="{92AAE609-C327-4952-BB48-254E9015A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293178" y="681628"/>
            <a:ext cx="1562267" cy="1172973"/>
            <a:chOff x="7493121" y="1000124"/>
            <a:chExt cx="1562267" cy="1172973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94F06CAB-1C7B-4E12-B1B8-5F7067FDA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312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dia New" panose="020B0304020202020204" pitchFamily="34" charset="-3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48448472-893D-4CE9-9024-B0F79813B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29322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dia New" panose="020B0304020202020204" pitchFamily="34" charset="-3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12" name="Title 3">
            <a:extLst>
              <a:ext uri="{FF2B5EF4-FFF2-40B4-BE49-F238E27FC236}">
                <a16:creationId xmlns:a16="http://schemas.microsoft.com/office/drawing/2014/main" id="{FFC4B533-3281-4704-8C40-CCEBD6274A24}"/>
              </a:ext>
            </a:extLst>
          </p:cNvPr>
          <p:cNvSpPr txBox="1">
            <a:spLocks/>
          </p:cNvSpPr>
          <p:nvPr/>
        </p:nvSpPr>
        <p:spPr>
          <a:xfrm>
            <a:off x="361993" y="1256359"/>
            <a:ext cx="6434592" cy="4407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spcBef>
                <a:spcPts val="600"/>
              </a:spcBef>
              <a:spcAft>
                <a:spcPts val="600"/>
              </a:spcAft>
            </a:pPr>
            <a:r>
              <a:rPr lang="th-TH" sz="72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การแต่งกายที่ถูกต้อง</a:t>
            </a:r>
          </a:p>
          <a:p>
            <a:pPr lvl="0" algn="r">
              <a:spcBef>
                <a:spcPts val="600"/>
              </a:spcBef>
              <a:spcAft>
                <a:spcPts val="600"/>
              </a:spcAft>
            </a:pPr>
            <a:r>
              <a:rPr lang="th-TH" sz="72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ของพนักงานพื้นที่</a:t>
            </a:r>
          </a:p>
          <a:p>
            <a:pPr lvl="0" algn="r">
              <a:spcBef>
                <a:spcPts val="600"/>
              </a:spcBef>
              <a:spcAft>
                <a:spcPts val="600"/>
              </a:spcAft>
            </a:pPr>
            <a:r>
              <a:rPr lang="th-TH" sz="72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ชักล้างและห้องบรรจุ</a:t>
            </a:r>
            <a:endParaRPr kumimoji="0" lang="th-TH" sz="8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557192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4AE4C-91C2-4DF7-B3DB-3636F3A99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1074"/>
            <a:ext cx="9260156" cy="834887"/>
          </a:xfr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th-TH" dirty="0">
                <a:solidFill>
                  <a:schemeClr val="tx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การแต่งกายที่ถูกต้องของพนักงานพื้นที่ชักล้างและห้องบรรจุ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3E84E30-8023-41E7-B250-98B5DF233B8A}"/>
              </a:ext>
            </a:extLst>
          </p:cNvPr>
          <p:cNvSpPr>
            <a:spLocks noChangeAspect="1"/>
          </p:cNvSpPr>
          <p:nvPr/>
        </p:nvSpPr>
        <p:spPr>
          <a:xfrm>
            <a:off x="348922" y="1000500"/>
            <a:ext cx="1260000" cy="1260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upermarket" panose="02000000000000000000" pitchFamily="2" charset="0"/>
              <a:ea typeface="+mn-ea"/>
              <a:cs typeface="supermarket" panose="02000000000000000000" pitchFamily="2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17BDEC3-385B-4DD0-A131-47EB922C82C3}"/>
              </a:ext>
            </a:extLst>
          </p:cNvPr>
          <p:cNvSpPr>
            <a:spLocks noChangeAspect="1"/>
          </p:cNvSpPr>
          <p:nvPr/>
        </p:nvSpPr>
        <p:spPr>
          <a:xfrm>
            <a:off x="348922" y="2389899"/>
            <a:ext cx="900000" cy="900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upermarket" panose="02000000000000000000" pitchFamily="2" charset="0"/>
              <a:ea typeface="+mn-ea"/>
              <a:cs typeface="supermarket" panose="02000000000000000000" pitchFamily="2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ECF550D-E659-47A5-B814-E847D5DFCEB1}"/>
              </a:ext>
            </a:extLst>
          </p:cNvPr>
          <p:cNvSpPr>
            <a:spLocks noChangeAspect="1"/>
          </p:cNvSpPr>
          <p:nvPr/>
        </p:nvSpPr>
        <p:spPr>
          <a:xfrm>
            <a:off x="1435605" y="2389899"/>
            <a:ext cx="900000" cy="900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upermarket" panose="02000000000000000000" pitchFamily="2" charset="0"/>
              <a:ea typeface="+mn-ea"/>
              <a:cs typeface="supermarket" panose="02000000000000000000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F997505-A603-4E62-83E2-F5EA1BF824EB}"/>
              </a:ext>
            </a:extLst>
          </p:cNvPr>
          <p:cNvGrpSpPr/>
          <p:nvPr/>
        </p:nvGrpSpPr>
        <p:grpSpPr>
          <a:xfrm>
            <a:off x="1785862" y="1454257"/>
            <a:ext cx="1944743" cy="163773"/>
            <a:chOff x="3690225" y="1502496"/>
            <a:chExt cx="1944743" cy="163773"/>
          </a:xfrm>
          <a:solidFill>
            <a:srgbClr val="00B050"/>
          </a:solidFill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100225C-2106-4959-8986-0C17320DEFA5}"/>
                </a:ext>
              </a:extLst>
            </p:cNvPr>
            <p:cNvCxnSpPr/>
            <p:nvPr/>
          </p:nvCxnSpPr>
          <p:spPr>
            <a:xfrm>
              <a:off x="3854944" y="1592134"/>
              <a:ext cx="1780024" cy="0"/>
            </a:xfrm>
            <a:prstGeom prst="lin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A73951E-EF94-4279-BDCB-41B37FC6CDA1}"/>
                </a:ext>
              </a:extLst>
            </p:cNvPr>
            <p:cNvSpPr/>
            <p:nvPr/>
          </p:nvSpPr>
          <p:spPr>
            <a:xfrm>
              <a:off x="3690225" y="1502496"/>
              <a:ext cx="163773" cy="163773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B95B71B-B7DB-4B67-A6E3-DFCF2456A93D}"/>
              </a:ext>
            </a:extLst>
          </p:cNvPr>
          <p:cNvGrpSpPr/>
          <p:nvPr/>
        </p:nvGrpSpPr>
        <p:grpSpPr>
          <a:xfrm>
            <a:off x="8321502" y="1196663"/>
            <a:ext cx="2114090" cy="954107"/>
            <a:chOff x="8454024" y="1196663"/>
            <a:chExt cx="2114090" cy="954107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B671DBA-E335-4EDA-BF65-2CF921424C97}"/>
                </a:ext>
              </a:extLst>
            </p:cNvPr>
            <p:cNvSpPr txBox="1"/>
            <p:nvPr/>
          </p:nvSpPr>
          <p:spPr>
            <a:xfrm>
              <a:off x="8564039" y="1196663"/>
              <a:ext cx="200407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upermarket" panose="02000000000000000000" pitchFamily="2" charset="0"/>
                  <a:ea typeface="+mn-ea"/>
                  <a:cs typeface="supermarket" panose="02000000000000000000" pitchFamily="2" charset="0"/>
                </a:rPr>
                <a:t>ศีรษะและใบหน้า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upermarket" panose="02000000000000000000" pitchFamily="2" charset="0"/>
                  <a:ea typeface="+mn-ea"/>
                  <a:cs typeface="supermarket" panose="02000000000000000000" pitchFamily="2" charset="0"/>
                </a:rPr>
                <a:t>- </a:t>
              </a:r>
              <a:r>
                <a:rPr kumimoji="0" lang="th-T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upermarket" panose="02000000000000000000" pitchFamily="2" charset="0"/>
                  <a:ea typeface="+mn-ea"/>
                  <a:cs typeface="supermarket" panose="02000000000000000000" pitchFamily="2" charset="0"/>
                </a:rPr>
                <a:t>สวมหมวกสีขาว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upermarket" panose="02000000000000000000" pitchFamily="2" charset="0"/>
                  <a:ea typeface="+mn-ea"/>
                  <a:cs typeface="supermarket" panose="02000000000000000000" pitchFamily="2" charset="0"/>
                </a:rPr>
                <a:t>- </a:t>
              </a:r>
              <a:r>
                <a:rPr kumimoji="0" lang="th-T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upermarket" panose="02000000000000000000" pitchFamily="2" charset="0"/>
                  <a:ea typeface="+mn-ea"/>
                  <a:cs typeface="supermarket" panose="02000000000000000000" pitchFamily="2" charset="0"/>
                </a:rPr>
                <a:t>สวมผ้าปิดปากและจมูก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265D0-861E-4856-9209-573EC0D15B73}"/>
                </a:ext>
              </a:extLst>
            </p:cNvPr>
            <p:cNvCxnSpPr/>
            <p:nvPr/>
          </p:nvCxnSpPr>
          <p:spPr>
            <a:xfrm>
              <a:off x="8454024" y="1495227"/>
              <a:ext cx="1780024" cy="0"/>
            </a:xfrm>
            <a:prstGeom prst="lin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EEEEE20-1C74-4473-9AC3-6B0530B4BA50}"/>
                </a:ext>
              </a:extLst>
            </p:cNvPr>
            <p:cNvSpPr/>
            <p:nvPr/>
          </p:nvSpPr>
          <p:spPr>
            <a:xfrm>
              <a:off x="10241419" y="1413962"/>
              <a:ext cx="163773" cy="16377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FF00"/>
                </a:highlight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endParaRPr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5A8D233F-6D4F-4809-A242-A719DC8952D2}"/>
              </a:ext>
            </a:extLst>
          </p:cNvPr>
          <p:cNvSpPr>
            <a:spLocks noChangeAspect="1"/>
          </p:cNvSpPr>
          <p:nvPr/>
        </p:nvSpPr>
        <p:spPr>
          <a:xfrm>
            <a:off x="10583078" y="997550"/>
            <a:ext cx="1260000" cy="1260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upermarket" panose="02000000000000000000" pitchFamily="2" charset="0"/>
              <a:ea typeface="+mn-ea"/>
              <a:cs typeface="supermarket" panose="02000000000000000000" pitchFamily="2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E2A715A-C01A-4647-94E2-5F338662E270}"/>
              </a:ext>
            </a:extLst>
          </p:cNvPr>
          <p:cNvSpPr>
            <a:spLocks noChangeAspect="1"/>
          </p:cNvSpPr>
          <p:nvPr/>
        </p:nvSpPr>
        <p:spPr>
          <a:xfrm>
            <a:off x="10943078" y="2417195"/>
            <a:ext cx="900000" cy="900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upermarket" panose="02000000000000000000" pitchFamily="2" charset="0"/>
              <a:ea typeface="+mn-ea"/>
              <a:cs typeface="supermarket" panose="02000000000000000000" pitchFamily="2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8B033E5-C6CC-4357-A3BE-7D876522BAA3}"/>
              </a:ext>
            </a:extLst>
          </p:cNvPr>
          <p:cNvSpPr>
            <a:spLocks noChangeAspect="1"/>
          </p:cNvSpPr>
          <p:nvPr/>
        </p:nvSpPr>
        <p:spPr>
          <a:xfrm>
            <a:off x="9856395" y="2389899"/>
            <a:ext cx="900000" cy="900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upermarket" panose="02000000000000000000" pitchFamily="2" charset="0"/>
              <a:ea typeface="+mn-ea"/>
              <a:cs typeface="supermarket" panose="02000000000000000000" pitchFamily="2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CE05E04-2657-44D9-80D3-0ACA9DA9EEC2}"/>
              </a:ext>
            </a:extLst>
          </p:cNvPr>
          <p:cNvGrpSpPr/>
          <p:nvPr/>
        </p:nvGrpSpPr>
        <p:grpSpPr>
          <a:xfrm>
            <a:off x="1271464" y="3501008"/>
            <a:ext cx="2108907" cy="1231106"/>
            <a:chOff x="3422058" y="3458279"/>
            <a:chExt cx="2108907" cy="1231106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08BC060-7137-4CA4-B8CC-A7227B213EE7}"/>
                </a:ext>
              </a:extLst>
            </p:cNvPr>
            <p:cNvSpPr txBox="1"/>
            <p:nvPr/>
          </p:nvSpPr>
          <p:spPr>
            <a:xfrm>
              <a:off x="3597422" y="3458279"/>
              <a:ext cx="193354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upermarket" panose="02000000000000000000" pitchFamily="2" charset="0"/>
                  <a:ea typeface="+mn-ea"/>
                  <a:cs typeface="supermarket" panose="02000000000000000000" pitchFamily="2" charset="0"/>
                </a:rPr>
                <a:t>การแต่งกาย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upermarket" panose="02000000000000000000" pitchFamily="2" charset="0"/>
                  <a:ea typeface="+mn-ea"/>
                  <a:cs typeface="supermarket" panose="02000000000000000000" pitchFamily="2" charset="0"/>
                </a:rPr>
                <a:t>- </a:t>
              </a:r>
              <a:r>
                <a:rPr kumimoji="0" lang="th-T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upermarket" panose="02000000000000000000" pitchFamily="2" charset="0"/>
                  <a:ea typeface="+mn-ea"/>
                  <a:cs typeface="supermarket" panose="02000000000000000000" pitchFamily="2" charset="0"/>
                </a:rPr>
                <a:t>สวมชุดเอี๊ยมยางสีขาว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upermarket" panose="02000000000000000000" pitchFamily="2" charset="0"/>
                  <a:ea typeface="+mn-ea"/>
                  <a:cs typeface="supermarket" panose="02000000000000000000" pitchFamily="2" charset="0"/>
                </a:rPr>
                <a:t>- </a:t>
              </a:r>
              <a:r>
                <a:rPr kumimoji="0" lang="th-T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upermarket" panose="02000000000000000000" pitchFamily="2" charset="0"/>
                  <a:ea typeface="+mn-ea"/>
                  <a:cs typeface="supermarket" panose="02000000000000000000" pitchFamily="2" charset="0"/>
                </a:rPr>
                <a:t>สวมถุงมือยาง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upermarket" panose="02000000000000000000" pitchFamily="2" charset="0"/>
                  <a:ea typeface="+mn-ea"/>
                  <a:cs typeface="supermarket" panose="02000000000000000000" pitchFamily="2" charset="0"/>
                </a:rPr>
                <a:t>- </a:t>
              </a:r>
              <a:r>
                <a:rPr kumimoji="0" lang="th-T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upermarket" panose="02000000000000000000" pitchFamily="2" charset="0"/>
                  <a:ea typeface="+mn-ea"/>
                  <a:cs typeface="supermarket" panose="02000000000000000000" pitchFamily="2" charset="0"/>
                </a:rPr>
                <a:t>ตัดเล็บมือให้เรียบร้อย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D1F2C93-3CE4-4617-82BB-8812E778CA04}"/>
                </a:ext>
              </a:extLst>
            </p:cNvPr>
            <p:cNvCxnSpPr/>
            <p:nvPr/>
          </p:nvCxnSpPr>
          <p:spPr>
            <a:xfrm>
              <a:off x="3585831" y="3727560"/>
              <a:ext cx="1780024" cy="0"/>
            </a:xfrm>
            <a:prstGeom prst="lin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1A1A6FC-2D0E-47BE-8850-79C7774EB0A3}"/>
                </a:ext>
              </a:extLst>
            </p:cNvPr>
            <p:cNvSpPr/>
            <p:nvPr/>
          </p:nvSpPr>
          <p:spPr>
            <a:xfrm>
              <a:off x="3422058" y="3643849"/>
              <a:ext cx="163773" cy="16377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FF00"/>
                </a:highlight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E835F7C-9BD5-42E5-88A6-D4B9B5219E08}"/>
              </a:ext>
            </a:extLst>
          </p:cNvPr>
          <p:cNvGrpSpPr/>
          <p:nvPr/>
        </p:nvGrpSpPr>
        <p:grpSpPr>
          <a:xfrm>
            <a:off x="8456907" y="3453878"/>
            <a:ext cx="2043558" cy="1231106"/>
            <a:chOff x="8454024" y="1196663"/>
            <a:chExt cx="2043558" cy="1231106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F929CB4-A449-4E3F-B60F-71AEF9571C2B}"/>
                </a:ext>
              </a:extLst>
            </p:cNvPr>
            <p:cNvSpPr txBox="1"/>
            <p:nvPr/>
          </p:nvSpPr>
          <p:spPr>
            <a:xfrm>
              <a:off x="8564039" y="1196663"/>
              <a:ext cx="193354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upermarket" panose="02000000000000000000" pitchFamily="2" charset="0"/>
                  <a:ea typeface="+mn-ea"/>
                  <a:cs typeface="supermarket" panose="02000000000000000000" pitchFamily="2" charset="0"/>
                </a:rPr>
                <a:t>การแต่งกาย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upermarket" panose="02000000000000000000" pitchFamily="2" charset="0"/>
                  <a:ea typeface="+mn-ea"/>
                  <a:cs typeface="supermarket" panose="02000000000000000000" pitchFamily="2" charset="0"/>
                </a:rPr>
                <a:t>- </a:t>
              </a:r>
              <a:r>
                <a:rPr kumimoji="0" lang="th-T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upermarket" panose="02000000000000000000" pitchFamily="2" charset="0"/>
                  <a:ea typeface="+mn-ea"/>
                  <a:cs typeface="supermarket" panose="02000000000000000000" pitchFamily="2" charset="0"/>
                </a:rPr>
                <a:t>สวมชุดเอี๊ยมยางสีขาว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upermarket" panose="02000000000000000000" pitchFamily="2" charset="0"/>
                  <a:ea typeface="+mn-ea"/>
                  <a:cs typeface="supermarket" panose="02000000000000000000" pitchFamily="2" charset="0"/>
                </a:rPr>
                <a:t>- </a:t>
              </a:r>
              <a:r>
                <a:rPr kumimoji="0" lang="th-T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upermarket" panose="02000000000000000000" pitchFamily="2" charset="0"/>
                  <a:ea typeface="+mn-ea"/>
                  <a:cs typeface="supermarket" panose="02000000000000000000" pitchFamily="2" charset="0"/>
                </a:rPr>
                <a:t>สวมถุงมือยาง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upermarket" panose="02000000000000000000" pitchFamily="2" charset="0"/>
                  <a:ea typeface="+mn-ea"/>
                  <a:cs typeface="supermarket" panose="02000000000000000000" pitchFamily="2" charset="0"/>
                </a:rPr>
                <a:t>- </a:t>
              </a:r>
              <a:r>
                <a:rPr kumimoji="0" lang="th-T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upermarket" panose="02000000000000000000" pitchFamily="2" charset="0"/>
                  <a:ea typeface="+mn-ea"/>
                  <a:cs typeface="supermarket" panose="02000000000000000000" pitchFamily="2" charset="0"/>
                </a:rPr>
                <a:t>ตัดเล็บมือให้เรียบร้อย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E0F1EE7-1832-4715-B77D-44BDEF1696F1}"/>
                </a:ext>
              </a:extLst>
            </p:cNvPr>
            <p:cNvCxnSpPr/>
            <p:nvPr/>
          </p:nvCxnSpPr>
          <p:spPr>
            <a:xfrm>
              <a:off x="8454024" y="1520721"/>
              <a:ext cx="1780024" cy="0"/>
            </a:xfrm>
            <a:prstGeom prst="lin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DA92622-9306-40F8-8E3D-48FC36387D54}"/>
                </a:ext>
              </a:extLst>
            </p:cNvPr>
            <p:cNvSpPr/>
            <p:nvPr/>
          </p:nvSpPr>
          <p:spPr>
            <a:xfrm>
              <a:off x="10229021" y="1444960"/>
              <a:ext cx="163773" cy="16377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FF00"/>
                </a:highlight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347B8ED-E7AC-464E-849F-FA395853AFCD}"/>
              </a:ext>
            </a:extLst>
          </p:cNvPr>
          <p:cNvGrpSpPr/>
          <p:nvPr/>
        </p:nvGrpSpPr>
        <p:grpSpPr>
          <a:xfrm>
            <a:off x="1757680" y="5543778"/>
            <a:ext cx="2017026" cy="677108"/>
            <a:chOff x="1512521" y="1254906"/>
            <a:chExt cx="2017026" cy="677108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60D2C6B-11F7-4AA7-BFB9-882822380640}"/>
                </a:ext>
              </a:extLst>
            </p:cNvPr>
            <p:cNvSpPr txBox="1"/>
            <p:nvPr/>
          </p:nvSpPr>
          <p:spPr>
            <a:xfrm>
              <a:off x="1727451" y="1254906"/>
              <a:ext cx="180209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upermarket" panose="02000000000000000000" pitchFamily="2" charset="0"/>
                  <a:ea typeface="+mn-ea"/>
                  <a:cs typeface="supermarket" panose="02000000000000000000" pitchFamily="2" charset="0"/>
                </a:rPr>
                <a:t>รองเท้า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upermarket" panose="02000000000000000000" pitchFamily="2" charset="0"/>
                  <a:ea typeface="+mn-ea"/>
                  <a:cs typeface="supermarket" panose="02000000000000000000" pitchFamily="2" charset="0"/>
                </a:rPr>
                <a:t>- </a:t>
              </a:r>
              <a:r>
                <a:rPr kumimoji="0" lang="th-T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upermarket" panose="02000000000000000000" pitchFamily="2" charset="0"/>
                  <a:ea typeface="+mn-ea"/>
                  <a:cs typeface="supermarket" panose="02000000000000000000" pitchFamily="2" charset="0"/>
                </a:rPr>
                <a:t>สวมรองเท้าบูทสีขาว</a:t>
              </a: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5DC2C7A6-D857-4397-8246-9C4CF39FFEA5}"/>
                </a:ext>
              </a:extLst>
            </p:cNvPr>
            <p:cNvGrpSpPr/>
            <p:nvPr/>
          </p:nvGrpSpPr>
          <p:grpSpPr>
            <a:xfrm>
              <a:off x="1512521" y="1436600"/>
              <a:ext cx="1943797" cy="163773"/>
              <a:chOff x="3658977" y="1503078"/>
              <a:chExt cx="1943797" cy="163773"/>
            </a:xfrm>
            <a:solidFill>
              <a:srgbClr val="00B050"/>
            </a:solidFill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DC6D2EB3-1EFD-462D-973A-63FD60116898}"/>
                  </a:ext>
                </a:extLst>
              </p:cNvPr>
              <p:cNvCxnSpPr/>
              <p:nvPr/>
            </p:nvCxnSpPr>
            <p:spPr>
              <a:xfrm>
                <a:off x="3822750" y="1588046"/>
                <a:ext cx="1780024" cy="0"/>
              </a:xfrm>
              <a:prstGeom prst="line">
                <a:avLst/>
              </a:prstGeom>
              <a:grpFill/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11CE854C-3BA8-467C-B4FB-479295917352}"/>
                  </a:ext>
                </a:extLst>
              </p:cNvPr>
              <p:cNvSpPr/>
              <p:nvPr/>
            </p:nvSpPr>
            <p:spPr>
              <a:xfrm>
                <a:off x="3658977" y="1503078"/>
                <a:ext cx="163773" cy="163773"/>
              </a:xfrm>
              <a:prstGeom prst="ellipse">
                <a:avLst/>
              </a:prstGeom>
              <a:grp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highlight>
                    <a:srgbClr val="FFFF00"/>
                  </a:highlight>
                  <a:uLnTx/>
                  <a:uFillTx/>
                  <a:latin typeface="supermarket" panose="02000000000000000000" pitchFamily="2" charset="0"/>
                  <a:ea typeface="+mn-ea"/>
                  <a:cs typeface="supermarket" panose="02000000000000000000" pitchFamily="2" charset="0"/>
                </a:endParaRPr>
              </a:p>
            </p:txBody>
          </p: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114F8BF-F68D-4953-942D-FC5AA33A8CED}"/>
              </a:ext>
            </a:extLst>
          </p:cNvPr>
          <p:cNvGrpSpPr/>
          <p:nvPr/>
        </p:nvGrpSpPr>
        <p:grpSpPr>
          <a:xfrm>
            <a:off x="8454024" y="5538135"/>
            <a:ext cx="1951168" cy="954107"/>
            <a:chOff x="8464531" y="1242948"/>
            <a:chExt cx="1951168" cy="954107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3FE6704-F73F-42B9-A0A6-59E7C85C1938}"/>
                </a:ext>
              </a:extLst>
            </p:cNvPr>
            <p:cNvSpPr txBox="1"/>
            <p:nvPr/>
          </p:nvSpPr>
          <p:spPr>
            <a:xfrm>
              <a:off x="8584086" y="1242948"/>
              <a:ext cx="1802096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upermarket" panose="02000000000000000000" pitchFamily="2" charset="0"/>
                  <a:ea typeface="+mn-ea"/>
                  <a:cs typeface="supermarket" panose="02000000000000000000" pitchFamily="2" charset="0"/>
                </a:rPr>
                <a:t>รองเท้า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upermarket" panose="02000000000000000000" pitchFamily="2" charset="0"/>
                  <a:ea typeface="+mn-ea"/>
                  <a:cs typeface="supermarket" panose="02000000000000000000" pitchFamily="2" charset="0"/>
                </a:rPr>
                <a:t>- </a:t>
              </a:r>
              <a:r>
                <a:rPr kumimoji="0" lang="th-T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upermarket" panose="02000000000000000000" pitchFamily="2" charset="0"/>
                  <a:ea typeface="+mn-ea"/>
                  <a:cs typeface="supermarket" panose="02000000000000000000" pitchFamily="2" charset="0"/>
                </a:rPr>
                <a:t>สวมรองเท้าบูทสีขาว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4ED8EDA-A2AE-467D-9C09-C269B6CF54BB}"/>
                </a:ext>
              </a:extLst>
            </p:cNvPr>
            <p:cNvCxnSpPr/>
            <p:nvPr/>
          </p:nvCxnSpPr>
          <p:spPr>
            <a:xfrm>
              <a:off x="8464531" y="1495226"/>
              <a:ext cx="1780024" cy="0"/>
            </a:xfrm>
            <a:prstGeom prst="lin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7E3375D-99B3-4CF0-9F36-DE9CAFBD09DF}"/>
                </a:ext>
              </a:extLst>
            </p:cNvPr>
            <p:cNvSpPr/>
            <p:nvPr/>
          </p:nvSpPr>
          <p:spPr>
            <a:xfrm>
              <a:off x="10251926" y="1413340"/>
              <a:ext cx="163773" cy="16377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FF00"/>
                </a:highlight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endParaRPr>
            </a:p>
          </p:txBody>
        </p:sp>
      </p:grpSp>
      <p:sp>
        <p:nvSpPr>
          <p:cNvPr id="63" name="Oval 62">
            <a:extLst>
              <a:ext uri="{FF2B5EF4-FFF2-40B4-BE49-F238E27FC236}">
                <a16:creationId xmlns:a16="http://schemas.microsoft.com/office/drawing/2014/main" id="{492DDD4B-6DCB-47D3-AC59-DCD6CB9FCBA2}"/>
              </a:ext>
            </a:extLst>
          </p:cNvPr>
          <p:cNvSpPr>
            <a:spLocks noChangeAspect="1"/>
          </p:cNvSpPr>
          <p:nvPr/>
        </p:nvSpPr>
        <p:spPr>
          <a:xfrm>
            <a:off x="10585356" y="5159401"/>
            <a:ext cx="1260000" cy="1221927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upermarket" panose="02000000000000000000" pitchFamily="2" charset="0"/>
              <a:ea typeface="+mn-ea"/>
              <a:cs typeface="supermarket" panose="02000000000000000000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610F4D3-854C-4053-B5BF-323B783B3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1" t="14300" r="31441" b="1642"/>
          <a:stretch/>
        </p:blipFill>
        <p:spPr>
          <a:xfrm>
            <a:off x="6260675" y="951320"/>
            <a:ext cx="1906759" cy="576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1" name="Picture 20" descr="A picture containing yellow&#10;&#10;Description automatically generated">
            <a:extLst>
              <a:ext uri="{FF2B5EF4-FFF2-40B4-BE49-F238E27FC236}">
                <a16:creationId xmlns:a16="http://schemas.microsoft.com/office/drawing/2014/main" id="{EAC15522-9039-4606-B229-7E6F05DD4A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9" t="10241" r="28863" b="4348"/>
          <a:stretch/>
        </p:blipFill>
        <p:spPr>
          <a:xfrm>
            <a:off x="3966200" y="954805"/>
            <a:ext cx="1981383" cy="5724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3" name="Oval 52">
            <a:extLst>
              <a:ext uri="{FF2B5EF4-FFF2-40B4-BE49-F238E27FC236}">
                <a16:creationId xmlns:a16="http://schemas.microsoft.com/office/drawing/2014/main" id="{3694902D-F923-4D96-8E45-38309D5D1CFC}"/>
              </a:ext>
            </a:extLst>
          </p:cNvPr>
          <p:cNvSpPr>
            <a:spLocks noChangeAspect="1"/>
          </p:cNvSpPr>
          <p:nvPr/>
        </p:nvSpPr>
        <p:spPr>
          <a:xfrm>
            <a:off x="329044" y="5274326"/>
            <a:ext cx="1260000" cy="1260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upermarket" panose="02000000000000000000" pitchFamily="2" charset="0"/>
              <a:ea typeface="+mn-ea"/>
              <a:cs typeface="supermarket" panose="02000000000000000000" pitchFamily="2" charset="0"/>
            </a:endParaRPr>
          </a:p>
        </p:txBody>
      </p:sp>
      <p:pic>
        <p:nvPicPr>
          <p:cNvPr id="23" name="Picture 2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2365F6FF-2FDB-473B-9719-C010E4E876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7" t="42126" r="30540" b="22706"/>
          <a:stretch/>
        </p:blipFill>
        <p:spPr>
          <a:xfrm>
            <a:off x="10568609" y="5155096"/>
            <a:ext cx="1260000" cy="1260000"/>
          </a:xfrm>
          <a:prstGeom prst="flowChartConnector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19423F8-CA0D-4174-93DA-D6F84B883E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" b="24497"/>
          <a:stretch/>
        </p:blipFill>
        <p:spPr>
          <a:xfrm>
            <a:off x="9899706" y="2395662"/>
            <a:ext cx="900000" cy="900000"/>
          </a:xfrm>
          <a:prstGeom prst="flowChartConnector">
            <a:avLst/>
          </a:prstGeom>
          <a:ln w="12700">
            <a:solidFill>
              <a:schemeClr val="tx1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FED02AE-3D51-4D79-89A5-43F818257C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3" t="5368" r="773" b="19667"/>
          <a:stretch/>
        </p:blipFill>
        <p:spPr>
          <a:xfrm>
            <a:off x="10950854" y="2426393"/>
            <a:ext cx="900000" cy="900000"/>
          </a:xfrm>
          <a:prstGeom prst="flowChartConnector">
            <a:avLst/>
          </a:prstGeom>
          <a:ln w="12700">
            <a:solidFill>
              <a:schemeClr val="tx1"/>
            </a:solidFill>
          </a:ln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EBC456BB-D254-46AF-AE68-C3F226F890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5" t="14011" r="36210" b="69951"/>
          <a:stretch/>
        </p:blipFill>
        <p:spPr>
          <a:xfrm>
            <a:off x="10601740" y="1007166"/>
            <a:ext cx="1260000" cy="1260000"/>
          </a:xfrm>
          <a:prstGeom prst="flowChartConnector">
            <a:avLst/>
          </a:prstGeom>
          <a:ln w="12700">
            <a:solidFill>
              <a:schemeClr val="tx1"/>
            </a:solidFill>
          </a:ln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E2ADCB34-174E-4E82-974B-F3D988A8DB82}"/>
              </a:ext>
            </a:extLst>
          </p:cNvPr>
          <p:cNvSpPr txBox="1"/>
          <p:nvPr/>
        </p:nvSpPr>
        <p:spPr>
          <a:xfrm flipH="1">
            <a:off x="1948070" y="1253850"/>
            <a:ext cx="18772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ศีรษะและใบหน้า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-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สวมหมวกสีขาว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-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upermarket" panose="02000000000000000000" pitchFamily="2" charset="0"/>
                <a:ea typeface="+mn-ea"/>
                <a:cs typeface="supermarket" panose="02000000000000000000" pitchFamily="2" charset="0"/>
              </a:rPr>
              <a:t>สวมผ้าปิดปากและจมูก</a:t>
            </a:r>
          </a:p>
        </p:txBody>
      </p:sp>
      <p:pic>
        <p:nvPicPr>
          <p:cNvPr id="69" name="Picture 68" descr="A picture containing yellow&#10;&#10;Description automatically generated">
            <a:extLst>
              <a:ext uri="{FF2B5EF4-FFF2-40B4-BE49-F238E27FC236}">
                <a16:creationId xmlns:a16="http://schemas.microsoft.com/office/drawing/2014/main" id="{B035642C-44B2-4A2C-9873-3834A6F6C0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4" t="10093" r="37044" b="72506"/>
          <a:stretch/>
        </p:blipFill>
        <p:spPr>
          <a:xfrm>
            <a:off x="371060" y="1000540"/>
            <a:ext cx="1260000" cy="1260000"/>
          </a:xfrm>
          <a:prstGeom prst="flowChartConnector">
            <a:avLst/>
          </a:prstGeom>
          <a:ln w="12700">
            <a:solidFill>
              <a:schemeClr val="tx1"/>
            </a:solidFill>
          </a:ln>
        </p:spPr>
      </p:pic>
      <p:pic>
        <p:nvPicPr>
          <p:cNvPr id="31" name="Picture 30" descr="A picture containing person, wearing, shirt, underpants&#10;&#10;Description automatically generated">
            <a:extLst>
              <a:ext uri="{FF2B5EF4-FFF2-40B4-BE49-F238E27FC236}">
                <a16:creationId xmlns:a16="http://schemas.microsoft.com/office/drawing/2014/main" id="{03106914-E3C5-4F90-98A7-7F9630C09B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" t="7299" r="-258" b="17735"/>
          <a:stretch/>
        </p:blipFill>
        <p:spPr>
          <a:xfrm flipH="1">
            <a:off x="1444818" y="2395662"/>
            <a:ext cx="900000" cy="900000"/>
          </a:xfrm>
          <a:prstGeom prst="flowChartConnector">
            <a:avLst/>
          </a:prstGeom>
          <a:ln w="12700">
            <a:solidFill>
              <a:schemeClr val="tx1"/>
            </a:solidFill>
          </a:ln>
        </p:spPr>
      </p:pic>
      <p:pic>
        <p:nvPicPr>
          <p:cNvPr id="33" name="Picture 32" descr="A picture containing yellow&#10;&#10;Description automatically generated">
            <a:extLst>
              <a:ext uri="{FF2B5EF4-FFF2-40B4-BE49-F238E27FC236}">
                <a16:creationId xmlns:a16="http://schemas.microsoft.com/office/drawing/2014/main" id="{A3537654-B389-44D4-BA78-B2144CEC6D3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" t="9039" r="-1547" b="15995"/>
          <a:stretch/>
        </p:blipFill>
        <p:spPr>
          <a:xfrm>
            <a:off x="349114" y="2399889"/>
            <a:ext cx="900000" cy="900000"/>
          </a:xfrm>
          <a:prstGeom prst="flowChartConnector">
            <a:avLst/>
          </a:prstGeom>
          <a:ln w="12700">
            <a:solidFill>
              <a:schemeClr val="tx1"/>
            </a:solidFill>
          </a:ln>
        </p:spPr>
      </p:pic>
      <p:pic>
        <p:nvPicPr>
          <p:cNvPr id="41" name="Picture 40" descr="A picture containing ground, person, outdoor, trouser&#10;&#10;Description automatically generated">
            <a:extLst>
              <a:ext uri="{FF2B5EF4-FFF2-40B4-BE49-F238E27FC236}">
                <a16:creationId xmlns:a16="http://schemas.microsoft.com/office/drawing/2014/main" id="{6FE7875A-BD69-4487-9B43-613D5CEE52E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9" t="30293" r="13305" b="14017"/>
          <a:stretch/>
        </p:blipFill>
        <p:spPr>
          <a:xfrm>
            <a:off x="315487" y="5266456"/>
            <a:ext cx="1260000" cy="1260000"/>
          </a:xfrm>
          <a:prstGeom prst="flowChartConnector">
            <a:avLst/>
          </a:prstGeom>
          <a:ln w="12700">
            <a:solidFill>
              <a:schemeClr val="tx1"/>
            </a:solidFill>
          </a:ln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80CCD81E-1738-44FD-8214-59230862C3E8}"/>
              </a:ext>
            </a:extLst>
          </p:cNvPr>
          <p:cNvSpPr/>
          <p:nvPr/>
        </p:nvSpPr>
        <p:spPr>
          <a:xfrm>
            <a:off x="9679783" y="2678880"/>
            <a:ext cx="357184" cy="1552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012942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dia New" panose="020B0304020202020204" pitchFamily="34" charset="-3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8" name="Freeform: Shape 11">
            <a:extLst>
              <a:ext uri="{FF2B5EF4-FFF2-40B4-BE49-F238E27FC236}">
                <a16:creationId xmlns:a16="http://schemas.microsoft.com/office/drawing/2014/main" id="{09BE6F6B-19BD-443C-8FB0-FA45F13F9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9505" cy="6857542"/>
          </a:xfrm>
          <a:custGeom>
            <a:avLst/>
            <a:gdLst>
              <a:gd name="connsiteX0" fmla="*/ 0 w 7539505"/>
              <a:gd name="connsiteY0" fmla="*/ 0 h 6857542"/>
              <a:gd name="connsiteX1" fmla="*/ 6392832 w 7539505"/>
              <a:gd name="connsiteY1" fmla="*/ 0 h 6857542"/>
              <a:gd name="connsiteX2" fmla="*/ 6405479 w 7539505"/>
              <a:gd name="connsiteY2" fmla="*/ 31774 h 6857542"/>
              <a:gd name="connsiteX3" fmla="*/ 7460487 w 7539505"/>
              <a:gd name="connsiteY3" fmla="*/ 2682457 h 6857542"/>
              <a:gd name="connsiteX4" fmla="*/ 7460487 w 7539505"/>
              <a:gd name="connsiteY4" fmla="*/ 3752208 h 6857542"/>
              <a:gd name="connsiteX5" fmla="*/ 6302983 w 7539505"/>
              <a:gd name="connsiteY5" fmla="*/ 6660411 h 6857542"/>
              <a:gd name="connsiteX6" fmla="*/ 6224521 w 7539505"/>
              <a:gd name="connsiteY6" fmla="*/ 6857542 h 6857542"/>
              <a:gd name="connsiteX7" fmla="*/ 0 w 7539505"/>
              <a:gd name="connsiteY7" fmla="*/ 6857542 h 685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39505" h="6857542">
                <a:moveTo>
                  <a:pt x="0" y="0"/>
                </a:moveTo>
                <a:lnTo>
                  <a:pt x="6392832" y="0"/>
                </a:lnTo>
                <a:lnTo>
                  <a:pt x="6405479" y="31774"/>
                </a:lnTo>
                <a:cubicBezTo>
                  <a:pt x="7460487" y="2682457"/>
                  <a:pt x="7460487" y="2682457"/>
                  <a:pt x="7460487" y="2682457"/>
                </a:cubicBezTo>
                <a:cubicBezTo>
                  <a:pt x="7565845" y="2988100"/>
                  <a:pt x="7565845" y="3446565"/>
                  <a:pt x="7460487" y="3752208"/>
                </a:cubicBezTo>
                <a:cubicBezTo>
                  <a:pt x="6976500" y="4968215"/>
                  <a:pt x="6598385" y="5918220"/>
                  <a:pt x="6302983" y="6660411"/>
                </a:cubicBezTo>
                <a:lnTo>
                  <a:pt x="6224521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dia New" panose="020B0304020202020204" pitchFamily="34" charset="-3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19" name="Group 13">
            <a:extLst>
              <a:ext uri="{FF2B5EF4-FFF2-40B4-BE49-F238E27FC236}">
                <a16:creationId xmlns:a16="http://schemas.microsoft.com/office/drawing/2014/main" id="{92AAE609-C327-4952-BB48-254E9015A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293178" y="681628"/>
            <a:ext cx="1562267" cy="1172973"/>
            <a:chOff x="7493121" y="1000124"/>
            <a:chExt cx="1562267" cy="1172973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94F06CAB-1C7B-4E12-B1B8-5F7067FDA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312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dia New" panose="020B0304020202020204" pitchFamily="34" charset="-3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48448472-893D-4CE9-9024-B0F79813B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29322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dia New" panose="020B0304020202020204" pitchFamily="34" charset="-3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11" name="Subtitle 4">
            <a:extLst>
              <a:ext uri="{FF2B5EF4-FFF2-40B4-BE49-F238E27FC236}">
                <a16:creationId xmlns:a16="http://schemas.microsoft.com/office/drawing/2014/main" id="{A6AC0D04-D0F1-4108-AD6E-CDAA50AB9F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92278" y="1190626"/>
            <a:ext cx="3681454" cy="4476749"/>
          </a:xfrm>
        </p:spPr>
        <p:txBody>
          <a:bodyPr anchor="ctr">
            <a:normAutofit/>
          </a:bodyPr>
          <a:lstStyle/>
          <a:p>
            <a:pPr algn="l"/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น้ำถัง 18-20 ลิตร</a:t>
            </a:r>
            <a:b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</a:br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น้ำดื่มบรรจุขวด 350 – 1500 </a:t>
            </a:r>
            <a:r>
              <a:rPr 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ml</a:t>
            </a:r>
            <a:endParaRPr lang="th-TH" sz="32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FFC4B533-3281-4704-8C40-CCEBD6274A24}"/>
              </a:ext>
            </a:extLst>
          </p:cNvPr>
          <p:cNvSpPr txBox="1">
            <a:spLocks/>
          </p:cNvSpPr>
          <p:nvPr/>
        </p:nvSpPr>
        <p:spPr>
          <a:xfrm>
            <a:off x="539414" y="1270007"/>
            <a:ext cx="5845097" cy="4317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sz="72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แบบผลิตภัณฑ์</a:t>
            </a:r>
          </a:p>
          <a:p>
            <a:pPr algn="r"/>
            <a:r>
              <a:rPr lang="th-TH" sz="72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น้ำดื่มบรรจุขวด</a:t>
            </a:r>
          </a:p>
          <a:p>
            <a:pPr algn="r"/>
            <a:r>
              <a:rPr lang="th-TH" sz="72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น้ำถัง </a:t>
            </a:r>
            <a:endParaRPr lang="th-TH" sz="8800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8006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DF95386-85EF-43A5-8E63-569C399F1D74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D60E11-0A8C-4D75-9AD8-7A21977E7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1322362"/>
            <a:ext cx="11593288" cy="499655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0A9B7A3-6A69-480F-A768-0FCD098392DF}"/>
              </a:ext>
            </a:extLst>
          </p:cNvPr>
          <p:cNvSpPr/>
          <p:nvPr/>
        </p:nvSpPr>
        <p:spPr>
          <a:xfrm>
            <a:off x="0" y="116632"/>
            <a:ext cx="1219200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5.5 รูปตัดอาคาร ต้องแสดงระยะและมาตราส่วนให้ถูกต้อง แสดงกิจกรรมหรือวัตถุประสงค์ </a:t>
            </a:r>
          </a:p>
          <a:p>
            <a:pPr lvl="0" algn="ctr">
              <a:defRPr/>
            </a:pPr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การใช้ห้องหรือบริเวณผลิต และแสดงตำแหน่งบันไดหรือลิฟต์</a:t>
            </a:r>
            <a:endParaRPr lang="th-TH" sz="3200" spc="3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A90D30E-C79F-4BCE-B0CD-D045C4E19357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</a:t>
            </a:r>
            <a:r>
              <a:rPr lang="th-TH" sz="1600" dirty="0" err="1">
                <a:latin typeface="FC Minimal" panose="020B0500040200020003" pitchFamily="34" charset="-34"/>
                <a:cs typeface="FC Minimal" panose="020B0500040200020003" pitchFamily="34" charset="-34"/>
              </a:rPr>
              <a:t>ลิล</a:t>
            </a:r>
            <a:b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</a:b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AF02AB-6FB2-487B-9B6E-F398AB189807}"/>
              </a:ext>
            </a:extLst>
          </p:cNvPr>
          <p:cNvSpPr/>
          <p:nvPr/>
        </p:nvSpPr>
        <p:spPr>
          <a:xfrm>
            <a:off x="9846297" y="4937975"/>
            <a:ext cx="1794319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20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มาตราส่วน </a:t>
            </a:r>
            <a:r>
              <a:rPr lang="en-US" sz="20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1 : 100</a:t>
            </a:r>
            <a:endParaRPr lang="th-TH" sz="2000" b="1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02118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A081AADC-509A-4FF4-97D4-21EF1C1AD9B9}"/>
              </a:ext>
            </a:extLst>
          </p:cNvPr>
          <p:cNvSpPr/>
          <p:nvPr/>
        </p:nvSpPr>
        <p:spPr>
          <a:xfrm>
            <a:off x="-22853" y="116632"/>
            <a:ext cx="121920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4000" dirty="0">
                <a:latin typeface="Cordia New" panose="020B0304020202020204" pitchFamily="34" charset="-34"/>
                <a:cs typeface="Cordia New" panose="020B0304020202020204" pitchFamily="34" charset="-34"/>
              </a:rPr>
              <a:t>แบบผลิตภัณฑ์น้ำถัง 18-20 ลิตร </a:t>
            </a:r>
            <a:endParaRPr lang="th-TH" sz="4000" spc="3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75" name="Content Placeholder 5">
            <a:extLst>
              <a:ext uri="{FF2B5EF4-FFF2-40B4-BE49-F238E27FC236}">
                <a16:creationId xmlns:a16="http://schemas.microsoft.com/office/drawing/2014/main" id="{9BE67D57-CF32-48CF-B3C0-BC81012309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/>
          <a:stretch/>
        </p:blipFill>
        <p:spPr>
          <a:xfrm>
            <a:off x="4072665" y="900332"/>
            <a:ext cx="4046670" cy="539066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3B9D7E1-A2CD-4FBA-9F16-8CDC0233E0AC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</a:t>
            </a:r>
            <a:r>
              <a:rPr lang="th-TH" sz="1600" dirty="0" err="1">
                <a:latin typeface="FC Minimal" panose="020B0500040200020003" pitchFamily="34" charset="-34"/>
                <a:cs typeface="FC Minimal" panose="020B0500040200020003" pitchFamily="34" charset="-34"/>
              </a:rPr>
              <a:t>ลิล</a:t>
            </a:r>
            <a:b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</a:b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FBA3E0B-5276-4D6E-A0C1-9B681AD09E2F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30988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A081AADC-509A-4FF4-97D4-21EF1C1AD9B9}"/>
              </a:ext>
            </a:extLst>
          </p:cNvPr>
          <p:cNvSpPr/>
          <p:nvPr/>
        </p:nvSpPr>
        <p:spPr>
          <a:xfrm>
            <a:off x="-22853" y="116632"/>
            <a:ext cx="121920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4000" dirty="0">
                <a:latin typeface="Cordia New" panose="020B0304020202020204" pitchFamily="34" charset="-34"/>
                <a:cs typeface="Cordia New" panose="020B0304020202020204" pitchFamily="34" charset="-34"/>
              </a:rPr>
              <a:t>แบบผลิตภัณฑ์น้ำดื่มบรรจุขวด ขนาด 350 – 1500 </a:t>
            </a:r>
            <a:r>
              <a:rPr lang="en-US" sz="4000" dirty="0">
                <a:latin typeface="Cordia New" panose="020B0304020202020204" pitchFamily="34" charset="-34"/>
                <a:cs typeface="Cordia New" panose="020B0304020202020204" pitchFamily="34" charset="-34"/>
              </a:rPr>
              <a:t>ml </a:t>
            </a:r>
            <a:endParaRPr lang="th-TH" sz="4400" spc="3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5412488-CDD4-4CFE-84BD-AF503292A7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" r="4583"/>
          <a:stretch/>
        </p:blipFill>
        <p:spPr>
          <a:xfrm>
            <a:off x="2136000" y="1449000"/>
            <a:ext cx="3960000" cy="3960000"/>
          </a:xfrm>
          <a:prstGeom prst="rect">
            <a:avLst/>
          </a:prstGeo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BE9CF490-8CDC-4E79-BDD1-FCE870AF4D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" r="2921"/>
          <a:stretch/>
        </p:blipFill>
        <p:spPr>
          <a:xfrm>
            <a:off x="6096000" y="1449000"/>
            <a:ext cx="3960000" cy="3960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3FA5FBA-8EF7-48BC-9E4C-462AFC157325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</a:t>
            </a:r>
            <a:r>
              <a:rPr lang="th-TH" sz="1600" dirty="0" err="1">
                <a:latin typeface="FC Minimal" panose="020B0500040200020003" pitchFamily="34" charset="-34"/>
                <a:cs typeface="FC Minimal" panose="020B0500040200020003" pitchFamily="34" charset="-34"/>
              </a:rPr>
              <a:t>ลิล</a:t>
            </a:r>
            <a:b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</a:b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A684467-B652-43F6-ACB9-54BF6D7DA31E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097343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A081AADC-509A-4FF4-97D4-21EF1C1AD9B9}"/>
              </a:ext>
            </a:extLst>
          </p:cNvPr>
          <p:cNvSpPr/>
          <p:nvPr/>
        </p:nvSpPr>
        <p:spPr>
          <a:xfrm>
            <a:off x="-22853" y="116632"/>
            <a:ext cx="121920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4000" dirty="0">
                <a:latin typeface="Cordia New" panose="020B0304020202020204" pitchFamily="34" charset="-34"/>
                <a:cs typeface="Cordia New" panose="020B0304020202020204" pitchFamily="34" charset="-34"/>
              </a:rPr>
              <a:t>แบบผลิตภัณฑ์น้ำดื่มบรรจุขวด ขนาด 350 – 1500 </a:t>
            </a:r>
            <a:r>
              <a:rPr lang="en-US" sz="4000" dirty="0">
                <a:latin typeface="Cordia New" panose="020B0304020202020204" pitchFamily="34" charset="-34"/>
                <a:cs typeface="Cordia New" panose="020B0304020202020204" pitchFamily="34" charset="-34"/>
              </a:rPr>
              <a:t>ml </a:t>
            </a:r>
            <a:endParaRPr lang="th-TH" sz="4400" spc="3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449A0DE-2545-4131-AFA9-39B85536BBB7}"/>
              </a:ext>
            </a:extLst>
          </p:cNvPr>
          <p:cNvGrpSpPr/>
          <p:nvPr/>
        </p:nvGrpSpPr>
        <p:grpSpPr>
          <a:xfrm>
            <a:off x="987439" y="1449000"/>
            <a:ext cx="10217122" cy="3960000"/>
            <a:chOff x="1171026" y="1268759"/>
            <a:chExt cx="10217122" cy="3971960"/>
          </a:xfrm>
        </p:grpSpPr>
        <p:pic>
          <p:nvPicPr>
            <p:cNvPr id="6" name="Content Placeholder 5">
              <a:extLst>
                <a:ext uri="{FF2B5EF4-FFF2-40B4-BE49-F238E27FC236}">
                  <a16:creationId xmlns:a16="http://schemas.microsoft.com/office/drawing/2014/main" id="{F5412488-CDD4-4CFE-84BD-AF503292A7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9" r="2919"/>
            <a:stretch/>
          </p:blipFill>
          <p:spPr>
            <a:xfrm>
              <a:off x="1171026" y="1268759"/>
              <a:ext cx="3960000" cy="3960000"/>
            </a:xfrm>
            <a:prstGeom prst="rect">
              <a:avLst/>
            </a:prstGeom>
          </p:spPr>
        </p:pic>
        <p:pic>
          <p:nvPicPr>
            <p:cNvPr id="7" name="Content Placeholder 5">
              <a:extLst>
                <a:ext uri="{FF2B5EF4-FFF2-40B4-BE49-F238E27FC236}">
                  <a16:creationId xmlns:a16="http://schemas.microsoft.com/office/drawing/2014/main" id="{4764D381-C87A-4225-A8F5-39140633F6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9" r="2919"/>
            <a:stretch/>
          </p:blipFill>
          <p:spPr>
            <a:xfrm>
              <a:off x="4458331" y="1280719"/>
              <a:ext cx="3960000" cy="3960000"/>
            </a:xfrm>
            <a:prstGeom prst="rect">
              <a:avLst/>
            </a:prstGeom>
          </p:spPr>
        </p:pic>
        <p:pic>
          <p:nvPicPr>
            <p:cNvPr id="75" name="Content Placeholder 5">
              <a:extLst>
                <a:ext uri="{FF2B5EF4-FFF2-40B4-BE49-F238E27FC236}">
                  <a16:creationId xmlns:a16="http://schemas.microsoft.com/office/drawing/2014/main" id="{9BE67D57-CF32-48CF-B3C0-BC81012309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1" r="3151"/>
            <a:stretch/>
          </p:blipFill>
          <p:spPr>
            <a:xfrm>
              <a:off x="7428148" y="1268760"/>
              <a:ext cx="3960000" cy="3960000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AA11A2FB-865D-4D6C-ADC3-511AB20971FC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</a:t>
            </a:r>
            <a:r>
              <a:rPr lang="th-TH" sz="1600">
                <a:latin typeface="FC Minimal" panose="020B0500040200020003" pitchFamily="34" charset="-34"/>
                <a:cs typeface="FC Minimal" panose="020B0500040200020003" pitchFamily="34" charset="-34"/>
              </a:rPr>
              <a:t>ลิล</a:t>
            </a:r>
            <a:b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</a:b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1CF208F-A257-4721-9EF8-19C1733C140F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03911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725040D4-9894-4D39-AD87-684EAA069FA0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BF9FF6-A66E-40D1-836B-7BBF1043E8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91"/>
          <a:stretch/>
        </p:blipFill>
        <p:spPr>
          <a:xfrm>
            <a:off x="263352" y="1132295"/>
            <a:ext cx="11593288" cy="51866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8DCDEDB-2F2D-473F-BDFD-14E8AD491BD7}"/>
              </a:ext>
            </a:extLst>
          </p:cNvPr>
          <p:cNvSpPr/>
          <p:nvPr/>
        </p:nvSpPr>
        <p:spPr>
          <a:xfrm>
            <a:off x="10002563" y="2338200"/>
            <a:ext cx="514349" cy="3672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F865C82-EA50-4775-928F-B413E4525102}"/>
              </a:ext>
            </a:extLst>
          </p:cNvPr>
          <p:cNvSpPr/>
          <p:nvPr/>
        </p:nvSpPr>
        <p:spPr>
          <a:xfrm>
            <a:off x="768429" y="3664905"/>
            <a:ext cx="514350" cy="23479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8CCB3F-598D-4AA5-BBA3-46ED016AA72A}"/>
              </a:ext>
            </a:extLst>
          </p:cNvPr>
          <p:cNvSpPr/>
          <p:nvPr/>
        </p:nvSpPr>
        <p:spPr>
          <a:xfrm>
            <a:off x="0" y="116632"/>
            <a:ext cx="12192000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th-TH" sz="3200" dirty="0"/>
              <a:t>5.6 แบบแปลนพื้นทุกชั้น (ทั้งที่ใช้และไม่ใช้ในการผลิต) ต้องแสดงระยะและมาตราส่วนให้ถูกต้อง </a:t>
            </a:r>
          </a:p>
          <a:p>
            <a:pPr lvl="0" algn="ctr">
              <a:defRPr/>
            </a:pPr>
            <a:r>
              <a:rPr lang="th-TH" dirty="0"/>
              <a:t>เช่น ผนัง ประตู หน้าต่าง ลิฟท์ บันได เส้นทางเข้า-ออกพนักงาน, ทางเข้าวัตถุดิบและบรรจุภัณฑ์ และทางออกผลิตภัณฑ์</a:t>
            </a:r>
            <a:endParaRPr lang="th-TH" sz="3200" spc="300" dirty="0">
              <a:latin typeface="Quark" panose="02000000000000000000" pitchFamily="50" charset="0"/>
              <a:cs typeface="Quark" panose="02000000000000000000" pitchFamily="50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F6C63A9-0EBB-4657-B870-20CA663F5D3D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</a:t>
            </a:r>
            <a:r>
              <a:rPr lang="th-TH" sz="1600" dirty="0" err="1">
                <a:latin typeface="FC Minimal" panose="020B0500040200020003" pitchFamily="34" charset="-34"/>
                <a:cs typeface="FC Minimal" panose="020B0500040200020003" pitchFamily="34" charset="-34"/>
              </a:rPr>
              <a:t>ลิล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”</a:t>
            </a:r>
            <a:b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</a:b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0B0A25B-6AAA-4CE1-81BA-8EDD02D0F1FB}"/>
              </a:ext>
            </a:extLst>
          </p:cNvPr>
          <p:cNvSpPr/>
          <p:nvPr/>
        </p:nvSpPr>
        <p:spPr>
          <a:xfrm>
            <a:off x="866632" y="3436238"/>
            <a:ext cx="514350" cy="23479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6FC675-0637-4BD1-85EB-794891F12DB8}"/>
              </a:ext>
            </a:extLst>
          </p:cNvPr>
          <p:cNvSpPr/>
          <p:nvPr/>
        </p:nvSpPr>
        <p:spPr>
          <a:xfrm>
            <a:off x="9846297" y="4937975"/>
            <a:ext cx="1794319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20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มาตราส่วน </a:t>
            </a:r>
            <a:r>
              <a:rPr lang="en-US" sz="20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1 : 100</a:t>
            </a:r>
            <a:endParaRPr lang="th-TH" sz="2000" b="1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49417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04F8FEC7-E9B4-4D74-86A0-17DF92DBDAA7}"/>
              </a:ext>
            </a:extLst>
          </p:cNvPr>
          <p:cNvGrpSpPr/>
          <p:nvPr/>
        </p:nvGrpSpPr>
        <p:grpSpPr>
          <a:xfrm>
            <a:off x="360709" y="1193850"/>
            <a:ext cx="11603943" cy="5125066"/>
            <a:chOff x="240433" y="891349"/>
            <a:chExt cx="11847292" cy="524612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00260CE-7FA9-4E1E-B0E1-A0A2D7D858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8976"/>
            <a:stretch/>
          </p:blipFill>
          <p:spPr>
            <a:xfrm>
              <a:off x="240433" y="1504950"/>
              <a:ext cx="11847292" cy="4632527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92F149B-296E-4DE6-AC9E-35C0E23F1E1B}"/>
                </a:ext>
              </a:extLst>
            </p:cNvPr>
            <p:cNvCxnSpPr>
              <a:cxnSpLocks/>
            </p:cNvCxnSpPr>
            <p:nvPr/>
          </p:nvCxnSpPr>
          <p:spPr>
            <a:xfrm>
              <a:off x="3976688" y="2338802"/>
              <a:ext cx="0" cy="85248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1DD8FE5-D25E-468A-92A0-FDFD85A4C4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898" t="14020" r="28008" b="72484"/>
            <a:stretch/>
          </p:blipFill>
          <p:spPr>
            <a:xfrm>
              <a:off x="1938338" y="891349"/>
              <a:ext cx="6838950" cy="880310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90246886-52F1-470E-AA0A-C56860B2EA2E}"/>
              </a:ext>
            </a:extLst>
          </p:cNvPr>
          <p:cNvSpPr/>
          <p:nvPr/>
        </p:nvSpPr>
        <p:spPr>
          <a:xfrm>
            <a:off x="6910388" y="1557338"/>
            <a:ext cx="1204912" cy="209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0DE34F-E09D-4334-B91E-53C55723D070}"/>
              </a:ext>
            </a:extLst>
          </p:cNvPr>
          <p:cNvSpPr/>
          <p:nvPr/>
        </p:nvSpPr>
        <p:spPr>
          <a:xfrm>
            <a:off x="9772653" y="5495490"/>
            <a:ext cx="528637" cy="561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662FC1-BFE9-42B0-A17B-8EFA0A0045A4}"/>
              </a:ext>
            </a:extLst>
          </p:cNvPr>
          <p:cNvSpPr/>
          <p:nvPr/>
        </p:nvSpPr>
        <p:spPr>
          <a:xfrm>
            <a:off x="9744071" y="4054609"/>
            <a:ext cx="528637" cy="561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B9DE4EB-14FE-4E0B-A928-E0E67E39EB0B}"/>
              </a:ext>
            </a:extLst>
          </p:cNvPr>
          <p:cNvSpPr/>
          <p:nvPr/>
        </p:nvSpPr>
        <p:spPr>
          <a:xfrm>
            <a:off x="9772653" y="2625260"/>
            <a:ext cx="528637" cy="561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606F4E3-5868-45FB-BFCE-92FB7608A404}"/>
              </a:ext>
            </a:extLst>
          </p:cNvPr>
          <p:cNvSpPr/>
          <p:nvPr/>
        </p:nvSpPr>
        <p:spPr>
          <a:xfrm>
            <a:off x="0" y="116632"/>
            <a:ext cx="1219200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th-TH" sz="3200" dirty="0"/>
              <a:t>5.6  แบบแปลนพื้นทุกชั้น (ทั้งที่ใช้และไม่ใช้ในการผลิต) ต้องแสดงระยะและมาตราส่วนให้ถูกต้อง โดยแสดงสัญลักษณ์ (แบบแปลนแสดงตำแหน่งท่อหรือทางระบายน้ำ)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89387BD-5763-4909-A7E7-EF7C6D342F38}"/>
              </a:ext>
            </a:extLst>
          </p:cNvPr>
          <p:cNvSpPr/>
          <p:nvPr/>
        </p:nvSpPr>
        <p:spPr>
          <a:xfrm>
            <a:off x="10036971" y="4867584"/>
            <a:ext cx="1794319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20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มาตราส่วน </a:t>
            </a:r>
            <a:r>
              <a:rPr lang="en-US" sz="20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1 : 100</a:t>
            </a:r>
            <a:endParaRPr lang="th-TH" sz="2000" b="1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78C577D-920A-4CE8-A280-1A577A6E78FF}"/>
              </a:ext>
            </a:extLst>
          </p:cNvPr>
          <p:cNvSpPr txBox="1">
            <a:spLocks/>
          </p:cNvSpPr>
          <p:nvPr/>
        </p:nvSpPr>
        <p:spPr>
          <a:xfrm>
            <a:off x="-24680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ลิล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”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</a:t>
            </a: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เบอร์โทรศัพท์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064-414-5804, 064-298-9228</a:t>
            </a:r>
            <a:b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</a:b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BD1409F5-B7BE-44BB-A8C8-D543E4E9BDEC}"/>
              </a:ext>
            </a:extLst>
          </p:cNvPr>
          <p:cNvSpPr txBox="1">
            <a:spLocks/>
          </p:cNvSpPr>
          <p:nvPr/>
        </p:nvSpPr>
        <p:spPr>
          <a:xfrm>
            <a:off x="8807624" y="6318915"/>
            <a:ext cx="3384376" cy="566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ลงชื่อ                                 ผู้ดำเนินกิจการ</a:t>
            </a:r>
          </a:p>
          <a:p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    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(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นางสาว ปาณิสรา เพ็ชรแก้ว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2ABF4CC-3AA8-475A-A25D-EE21BBF3A33F}"/>
              </a:ext>
            </a:extLst>
          </p:cNvPr>
          <p:cNvGrpSpPr/>
          <p:nvPr/>
        </p:nvGrpSpPr>
        <p:grpSpPr>
          <a:xfrm>
            <a:off x="360710" y="1193850"/>
            <a:ext cx="11603943" cy="5125066"/>
            <a:chOff x="240433" y="891349"/>
            <a:chExt cx="11847292" cy="5246128"/>
          </a:xfrm>
          <a:solidFill>
            <a:schemeClr val="accent2">
              <a:lumMod val="75000"/>
            </a:schemeClr>
          </a:solidFill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0C9F9BB-D5B7-4C41-9A79-C1A86B784E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8976"/>
            <a:stretch/>
          </p:blipFill>
          <p:spPr>
            <a:xfrm>
              <a:off x="240433" y="1504950"/>
              <a:ext cx="11847292" cy="4632527"/>
            </a:xfrm>
            <a:prstGeom prst="rect">
              <a:avLst/>
            </a:prstGeom>
            <a:grpFill/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24B4439-6737-425C-A253-E3B0F1EA431F}"/>
                </a:ext>
              </a:extLst>
            </p:cNvPr>
            <p:cNvCxnSpPr>
              <a:cxnSpLocks/>
            </p:cNvCxnSpPr>
            <p:nvPr/>
          </p:nvCxnSpPr>
          <p:spPr>
            <a:xfrm>
              <a:off x="3976688" y="2338802"/>
              <a:ext cx="0" cy="852487"/>
            </a:xfrm>
            <a:prstGeom prst="line">
              <a:avLst/>
            </a:prstGeom>
            <a:grpFill/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BB007F1-4E0A-4425-B75C-47FD65E51F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898" t="14020" r="28008" b="72484"/>
            <a:stretch/>
          </p:blipFill>
          <p:spPr>
            <a:xfrm>
              <a:off x="1938338" y="891349"/>
              <a:ext cx="6838950" cy="880310"/>
            </a:xfrm>
            <a:prstGeom prst="rect">
              <a:avLst/>
            </a:prstGeom>
            <a:grpFill/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F08627F6-C621-47E8-A135-E7F1DACA9300}"/>
              </a:ext>
            </a:extLst>
          </p:cNvPr>
          <p:cNvSpPr txBox="1">
            <a:spLocks/>
          </p:cNvSpPr>
          <p:nvPr/>
        </p:nvSpPr>
        <p:spPr>
          <a:xfrm>
            <a:off x="-24679" y="6373504"/>
            <a:ext cx="7200800" cy="51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 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“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น้ำดื่ม ลิล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”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 </a:t>
            </a:r>
            <a:b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</a:br>
            <a:r>
              <a:rPr lang="th-TH" sz="16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สถานที่ผลิตตั้งอยู่ </a:t>
            </a:r>
            <a:r>
              <a:rPr lang="th-TH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เลขที่109/5  หมู่ที่13  ตำบลบางสวรรค์ อำเภอพระแสง จังหวัดสุราษฎร์ธานี </a:t>
            </a:r>
            <a:r>
              <a:rPr lang="en-US" sz="1600" dirty="0">
                <a:latin typeface="FC Minimal" panose="020B0500040200020003" pitchFamily="34" charset="-34"/>
                <a:cs typeface="FC Minimal" panose="020B0500040200020003" pitchFamily="34" charset="-34"/>
              </a:rPr>
              <a:t>84210</a:t>
            </a:r>
            <a:endParaRPr lang="th-TH" sz="1600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41CD73A-8730-4D84-871F-151A816F290B}"/>
              </a:ext>
            </a:extLst>
          </p:cNvPr>
          <p:cNvSpPr/>
          <p:nvPr/>
        </p:nvSpPr>
        <p:spPr>
          <a:xfrm>
            <a:off x="9679782" y="2678880"/>
            <a:ext cx="412657" cy="4968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7E58B3F-C836-4614-A808-9C250306335D}"/>
              </a:ext>
            </a:extLst>
          </p:cNvPr>
          <p:cNvSpPr/>
          <p:nvPr/>
        </p:nvSpPr>
        <p:spPr>
          <a:xfrm>
            <a:off x="9631032" y="4215286"/>
            <a:ext cx="528636" cy="18421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852914B-608D-4908-8E3C-B478022EBD50}"/>
              </a:ext>
            </a:extLst>
          </p:cNvPr>
          <p:cNvSpPr/>
          <p:nvPr/>
        </p:nvSpPr>
        <p:spPr>
          <a:xfrm>
            <a:off x="9846297" y="4937975"/>
            <a:ext cx="1794319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20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มาตราส่วน </a:t>
            </a:r>
            <a:r>
              <a:rPr lang="en-US" sz="2000" b="1" dirty="0">
                <a:latin typeface="FC Minimal" panose="020B0500040200020003" pitchFamily="34" charset="-34"/>
                <a:cs typeface="FC Minimal" panose="020B0500040200020003" pitchFamily="34" charset="-34"/>
              </a:rPr>
              <a:t>1 : 100</a:t>
            </a:r>
            <a:endParaRPr lang="th-TH" sz="2000" b="1" dirty="0"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51885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1">
            <a:extLst>
              <a:ext uri="{FF2B5EF4-FFF2-40B4-BE49-F238E27FC236}">
                <a16:creationId xmlns:a16="http://schemas.microsoft.com/office/drawing/2014/main" id="{09BE6F6B-19BD-443C-8FB0-FA45F13F9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9505" cy="6857542"/>
          </a:xfrm>
          <a:custGeom>
            <a:avLst/>
            <a:gdLst>
              <a:gd name="connsiteX0" fmla="*/ 0 w 7539505"/>
              <a:gd name="connsiteY0" fmla="*/ 0 h 6857542"/>
              <a:gd name="connsiteX1" fmla="*/ 6392832 w 7539505"/>
              <a:gd name="connsiteY1" fmla="*/ 0 h 6857542"/>
              <a:gd name="connsiteX2" fmla="*/ 6405479 w 7539505"/>
              <a:gd name="connsiteY2" fmla="*/ 31774 h 6857542"/>
              <a:gd name="connsiteX3" fmla="*/ 7460487 w 7539505"/>
              <a:gd name="connsiteY3" fmla="*/ 2682457 h 6857542"/>
              <a:gd name="connsiteX4" fmla="*/ 7460487 w 7539505"/>
              <a:gd name="connsiteY4" fmla="*/ 3752208 h 6857542"/>
              <a:gd name="connsiteX5" fmla="*/ 6302983 w 7539505"/>
              <a:gd name="connsiteY5" fmla="*/ 6660411 h 6857542"/>
              <a:gd name="connsiteX6" fmla="*/ 6224521 w 7539505"/>
              <a:gd name="connsiteY6" fmla="*/ 6857542 h 6857542"/>
              <a:gd name="connsiteX7" fmla="*/ 0 w 7539505"/>
              <a:gd name="connsiteY7" fmla="*/ 6857542 h 685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39505" h="6857542">
                <a:moveTo>
                  <a:pt x="0" y="0"/>
                </a:moveTo>
                <a:lnTo>
                  <a:pt x="6392832" y="0"/>
                </a:lnTo>
                <a:lnTo>
                  <a:pt x="6405479" y="31774"/>
                </a:lnTo>
                <a:cubicBezTo>
                  <a:pt x="7460487" y="2682457"/>
                  <a:pt x="7460487" y="2682457"/>
                  <a:pt x="7460487" y="2682457"/>
                </a:cubicBezTo>
                <a:cubicBezTo>
                  <a:pt x="7565845" y="2988100"/>
                  <a:pt x="7565845" y="3446565"/>
                  <a:pt x="7460487" y="3752208"/>
                </a:cubicBezTo>
                <a:cubicBezTo>
                  <a:pt x="6976500" y="4968215"/>
                  <a:pt x="6598385" y="5918220"/>
                  <a:pt x="6302983" y="6660411"/>
                </a:cubicBezTo>
                <a:lnTo>
                  <a:pt x="6224521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3">
            <a:extLst>
              <a:ext uri="{FF2B5EF4-FFF2-40B4-BE49-F238E27FC236}">
                <a16:creationId xmlns:a16="http://schemas.microsoft.com/office/drawing/2014/main" id="{92AAE609-C327-4952-BB48-254E9015A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293178" y="681628"/>
            <a:ext cx="1562267" cy="1172973"/>
            <a:chOff x="7493121" y="1000124"/>
            <a:chExt cx="1562267" cy="1172973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94F06CAB-1C7B-4E12-B1B8-5F7067FDA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312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48448472-893D-4CE9-9024-B0F79813B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29322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34318CFB-1D0C-4005-852D-7829B6636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414" y="1270007"/>
            <a:ext cx="5845097" cy="4317987"/>
          </a:xfrm>
        </p:spPr>
        <p:txBody>
          <a:bodyPr anchor="ctr">
            <a:normAutofit/>
          </a:bodyPr>
          <a:lstStyle/>
          <a:p>
            <a:pPr algn="r"/>
            <a:r>
              <a:rPr lang="th-TH" sz="72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7. เอกสารตามที่กำหนดในหลักเกณฑ์ </a:t>
            </a:r>
            <a:r>
              <a:rPr lang="en-US" sz="72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GMP </a:t>
            </a:r>
            <a:r>
              <a:rPr lang="th-TH" sz="72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ต้องแนบเพิ่มเติม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96BBF21-91F2-42E2-A776-A381082EF1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92278" y="1190626"/>
            <a:ext cx="3681454" cy="4476749"/>
          </a:xfrm>
        </p:spPr>
        <p:txBody>
          <a:bodyPr anchor="ctr">
            <a:normAutofit/>
          </a:bodyPr>
          <a:lstStyle/>
          <a:p>
            <a:r>
              <a:rPr lang="th-TH" sz="3200" dirty="0">
                <a:latin typeface="Cordia New" panose="020B0304020202020204" pitchFamily="34" charset="-34"/>
              </a:rPr>
              <a:t>หลักฐานผู้ควบคุมการผลิตน้ำบริโภคในภาชนะบรรจุที่ปิดสนิท น้ำแร่ธรรมชาติ และน้ำแข็งบริโภค ที่ผ่านกรรมวิธีการกรอง </a:t>
            </a:r>
          </a:p>
        </p:txBody>
      </p:sp>
    </p:spTree>
    <p:extLst>
      <p:ext uri="{BB962C8B-B14F-4D97-AF65-F5344CB8AC3E}">
        <p14:creationId xmlns:p14="http://schemas.microsoft.com/office/powerpoint/2010/main" val="2796530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1010</TotalTime>
  <Words>5344</Words>
  <Application>Microsoft Office PowerPoint</Application>
  <PresentationFormat>แบบจอกว้าง</PresentationFormat>
  <Paragraphs>458</Paragraphs>
  <Slides>62</Slides>
  <Notes>55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7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62</vt:i4>
      </vt:variant>
    </vt:vector>
  </HeadingPairs>
  <TitlesOfParts>
    <vt:vector size="70" baseType="lpstr">
      <vt:lpstr>Arial</vt:lpstr>
      <vt:lpstr>Calibri</vt:lpstr>
      <vt:lpstr>Calibri Light</vt:lpstr>
      <vt:lpstr>Cordia New</vt:lpstr>
      <vt:lpstr>FC Minimal</vt:lpstr>
      <vt:lpstr>Quark</vt:lpstr>
      <vt:lpstr>supermarket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7. เอกสารตามที่กำหนดในหลักเกณฑ์ GMP ต้องแนบเพิ่มเติม</vt:lpstr>
      <vt:lpstr>งานนำเสนอ PowerPoint</vt:lpstr>
      <vt:lpstr>งานนำเสนอ PowerPoint</vt:lpstr>
      <vt:lpstr>8. ภาพถ่าย (ภาพสี) จำนวน 1 ฉบับ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การแต่งกายที่ถูกต้องของพนักงานพื้นที่ชักล้างและห้องบรรจุ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5. แผนที่ แผนผัง  แบบแปลน </dc:title>
  <dc:creator>ONPHAN Itsaraphun</dc:creator>
  <cp:lastModifiedBy>tienvitt.wi1975@outlook.com</cp:lastModifiedBy>
  <cp:revision>71</cp:revision>
  <dcterms:created xsi:type="dcterms:W3CDTF">2021-08-02T17:23:21Z</dcterms:created>
  <dcterms:modified xsi:type="dcterms:W3CDTF">2021-08-16T03:51:20Z</dcterms:modified>
</cp:coreProperties>
</file>